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sldIdLst>
    <p:sldId id="298" r:id="rId5"/>
    <p:sldId id="300" r:id="rId6"/>
    <p:sldId id="301" r:id="rId7"/>
    <p:sldId id="302" r:id="rId8"/>
    <p:sldId id="303" r:id="rId9"/>
    <p:sldId id="304" r:id="rId10"/>
    <p:sldId id="305" r:id="rId11"/>
    <p:sldId id="306" r:id="rId12"/>
    <p:sldId id="307" r:id="rId13"/>
    <p:sldId id="256" r:id="rId14"/>
    <p:sldId id="310" r:id="rId15"/>
    <p:sldId id="309" r:id="rId16"/>
    <p:sldId id="258" r:id="rId17"/>
    <p:sldId id="312" r:id="rId18"/>
    <p:sldId id="311" r:id="rId19"/>
    <p:sldId id="308" r:id="rId20"/>
    <p:sldId id="262" r:id="rId21"/>
    <p:sldId id="264"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3" autoAdjust="0"/>
    <p:restoredTop sz="94619" autoAdjust="0"/>
  </p:normalViewPr>
  <p:slideViewPr>
    <p:cSldViewPr snapToGrid="0">
      <p:cViewPr>
        <p:scale>
          <a:sx n="89" d="100"/>
          <a:sy n="89" d="100"/>
        </p:scale>
        <p:origin x="264" y="9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axmi jain" userId="fff6b735ca7f1fa2" providerId="LiveId" clId="{3A29E656-64F6-4058-B878-8311889DBEB7}"/>
    <pc:docChg chg="undo custSel addSld delSld modSld">
      <pc:chgData name="laxmi jain" userId="fff6b735ca7f1fa2" providerId="LiveId" clId="{3A29E656-64F6-4058-B878-8311889DBEB7}" dt="2021-08-29T11:02:54.853" v="221" actId="12"/>
      <pc:docMkLst>
        <pc:docMk/>
      </pc:docMkLst>
      <pc:sldChg chg="modSp mod modClrScheme chgLayout">
        <pc:chgData name="laxmi jain" userId="fff6b735ca7f1fa2" providerId="LiveId" clId="{3A29E656-64F6-4058-B878-8311889DBEB7}" dt="2021-08-29T10:58:43.900" v="156" actId="255"/>
        <pc:sldMkLst>
          <pc:docMk/>
          <pc:sldMk cId="0" sldId="256"/>
        </pc:sldMkLst>
        <pc:spChg chg="mod ord">
          <ac:chgData name="laxmi jain" userId="fff6b735ca7f1fa2" providerId="LiveId" clId="{3A29E656-64F6-4058-B878-8311889DBEB7}" dt="2021-08-29T10:58:27.587" v="153" actId="1076"/>
          <ac:spMkLst>
            <pc:docMk/>
            <pc:sldMk cId="0" sldId="256"/>
            <ac:spMk id="2" creationId="{00000000-0000-0000-0000-000000000000}"/>
          </ac:spMkLst>
        </pc:spChg>
        <pc:spChg chg="mod ord">
          <ac:chgData name="laxmi jain" userId="fff6b735ca7f1fa2" providerId="LiveId" clId="{3A29E656-64F6-4058-B878-8311889DBEB7}" dt="2021-08-29T10:58:36.870" v="155" actId="255"/>
          <ac:spMkLst>
            <pc:docMk/>
            <pc:sldMk cId="0" sldId="256"/>
            <ac:spMk id="3" creationId="{00000000-0000-0000-0000-000000000000}"/>
          </ac:spMkLst>
        </pc:spChg>
        <pc:spChg chg="mod">
          <ac:chgData name="laxmi jain" userId="fff6b735ca7f1fa2" providerId="LiveId" clId="{3A29E656-64F6-4058-B878-8311889DBEB7}" dt="2021-08-29T10:58:43.900" v="156" actId="255"/>
          <ac:spMkLst>
            <pc:docMk/>
            <pc:sldMk cId="0" sldId="256"/>
            <ac:spMk id="6" creationId="{00000000-0000-0000-0000-000000000000}"/>
          </ac:spMkLst>
        </pc:spChg>
        <pc:picChg chg="mod">
          <ac:chgData name="laxmi jain" userId="fff6b735ca7f1fa2" providerId="LiveId" clId="{3A29E656-64F6-4058-B878-8311889DBEB7}" dt="2021-08-29T10:56:09.340" v="73" actId="1076"/>
          <ac:picMkLst>
            <pc:docMk/>
            <pc:sldMk cId="0" sldId="256"/>
            <ac:picMk id="1026" creationId="{00000000-0000-0000-0000-000000000000}"/>
          </ac:picMkLst>
        </pc:picChg>
        <pc:picChg chg="mod">
          <ac:chgData name="laxmi jain" userId="fff6b735ca7f1fa2" providerId="LiveId" clId="{3A29E656-64F6-4058-B878-8311889DBEB7}" dt="2021-08-29T10:56:11.581" v="74" actId="1076"/>
          <ac:picMkLst>
            <pc:docMk/>
            <pc:sldMk cId="0" sldId="256"/>
            <ac:picMk id="1027" creationId="{00000000-0000-0000-0000-000000000000}"/>
          </ac:picMkLst>
        </pc:picChg>
      </pc:sldChg>
      <pc:sldChg chg="modSp mod modClrScheme chgLayout">
        <pc:chgData name="laxmi jain" userId="fff6b735ca7f1fa2" providerId="LiveId" clId="{3A29E656-64F6-4058-B878-8311889DBEB7}" dt="2021-08-29T10:59:45.006" v="174" actId="12"/>
        <pc:sldMkLst>
          <pc:docMk/>
          <pc:sldMk cId="0" sldId="257"/>
        </pc:sldMkLst>
        <pc:spChg chg="mod ord">
          <ac:chgData name="laxmi jain" userId="fff6b735ca7f1fa2" providerId="LiveId" clId="{3A29E656-64F6-4058-B878-8311889DBEB7}" dt="2021-08-29T10:57:35.511" v="91" actId="1076"/>
          <ac:spMkLst>
            <pc:docMk/>
            <pc:sldMk cId="0" sldId="257"/>
            <ac:spMk id="2" creationId="{00000000-0000-0000-0000-000000000000}"/>
          </ac:spMkLst>
        </pc:spChg>
        <pc:spChg chg="mod ord">
          <ac:chgData name="laxmi jain" userId="fff6b735ca7f1fa2" providerId="LiveId" clId="{3A29E656-64F6-4058-B878-8311889DBEB7}" dt="2021-08-29T10:59:45.006" v="174" actId="12"/>
          <ac:spMkLst>
            <pc:docMk/>
            <pc:sldMk cId="0" sldId="257"/>
            <ac:spMk id="3" creationId="{00000000-0000-0000-0000-000000000000}"/>
          </ac:spMkLst>
        </pc:spChg>
        <pc:picChg chg="mod">
          <ac:chgData name="laxmi jain" userId="fff6b735ca7f1fa2" providerId="LiveId" clId="{3A29E656-64F6-4058-B878-8311889DBEB7}" dt="2021-08-29T10:57:14.883" v="86" actId="1076"/>
          <ac:picMkLst>
            <pc:docMk/>
            <pc:sldMk cId="0" sldId="257"/>
            <ac:picMk id="2053" creationId="{00000000-0000-0000-0000-000000000000}"/>
          </ac:picMkLst>
        </pc:picChg>
      </pc:sldChg>
      <pc:sldChg chg="modSp mod modClrScheme chgLayout">
        <pc:chgData name="laxmi jain" userId="fff6b735ca7f1fa2" providerId="LiveId" clId="{3A29E656-64F6-4058-B878-8311889DBEB7}" dt="2021-08-29T10:59:33.926" v="173" actId="1076"/>
        <pc:sldMkLst>
          <pc:docMk/>
          <pc:sldMk cId="0" sldId="258"/>
        </pc:sldMkLst>
        <pc:spChg chg="mod ord">
          <ac:chgData name="laxmi jain" userId="fff6b735ca7f1fa2" providerId="LiveId" clId="{3A29E656-64F6-4058-B878-8311889DBEB7}" dt="2021-08-29T10:58:56.018" v="158" actId="1076"/>
          <ac:spMkLst>
            <pc:docMk/>
            <pc:sldMk cId="0" sldId="258"/>
            <ac:spMk id="2" creationId="{00000000-0000-0000-0000-000000000000}"/>
          </ac:spMkLst>
        </pc:spChg>
        <pc:spChg chg="mod ord">
          <ac:chgData name="laxmi jain" userId="fff6b735ca7f1fa2" providerId="LiveId" clId="{3A29E656-64F6-4058-B878-8311889DBEB7}" dt="2021-08-29T10:59:33.926" v="173" actId="1076"/>
          <ac:spMkLst>
            <pc:docMk/>
            <pc:sldMk cId="0" sldId="258"/>
            <ac:spMk id="3" creationId="{00000000-0000-0000-0000-000000000000}"/>
          </ac:spMkLst>
        </pc:spChg>
        <pc:picChg chg="mod">
          <ac:chgData name="laxmi jain" userId="fff6b735ca7f1fa2" providerId="LiveId" clId="{3A29E656-64F6-4058-B878-8311889DBEB7}" dt="2021-08-29T10:59:06.323" v="162" actId="1076"/>
          <ac:picMkLst>
            <pc:docMk/>
            <pc:sldMk cId="0" sldId="258"/>
            <ac:picMk id="15362" creationId="{00000000-0000-0000-0000-000000000000}"/>
          </ac:picMkLst>
        </pc:picChg>
      </pc:sldChg>
      <pc:sldChg chg="modSp mod modClrScheme chgLayout">
        <pc:chgData name="laxmi jain" userId="fff6b735ca7f1fa2" providerId="LiveId" clId="{3A29E656-64F6-4058-B878-8311889DBEB7}" dt="2021-08-29T11:00:16.406" v="183" actId="12"/>
        <pc:sldMkLst>
          <pc:docMk/>
          <pc:sldMk cId="0" sldId="259"/>
        </pc:sldMkLst>
        <pc:spChg chg="mod ord">
          <ac:chgData name="laxmi jain" userId="fff6b735ca7f1fa2" providerId="LiveId" clId="{3A29E656-64F6-4058-B878-8311889DBEB7}" dt="2021-08-29T11:00:01.847" v="178" actId="1076"/>
          <ac:spMkLst>
            <pc:docMk/>
            <pc:sldMk cId="0" sldId="259"/>
            <ac:spMk id="2" creationId="{00000000-0000-0000-0000-000000000000}"/>
          </ac:spMkLst>
        </pc:spChg>
        <pc:spChg chg="mod ord">
          <ac:chgData name="laxmi jain" userId="fff6b735ca7f1fa2" providerId="LiveId" clId="{3A29E656-64F6-4058-B878-8311889DBEB7}" dt="2021-08-29T11:00:16.406" v="183" actId="12"/>
          <ac:spMkLst>
            <pc:docMk/>
            <pc:sldMk cId="0" sldId="259"/>
            <ac:spMk id="3" creationId="{00000000-0000-0000-0000-000000000000}"/>
          </ac:spMkLst>
        </pc:spChg>
        <pc:picChg chg="mod">
          <ac:chgData name="laxmi jain" userId="fff6b735ca7f1fa2" providerId="LiveId" clId="{3A29E656-64F6-4058-B878-8311889DBEB7}" dt="2021-08-29T11:00:04.363" v="179" actId="1076"/>
          <ac:picMkLst>
            <pc:docMk/>
            <pc:sldMk cId="0" sldId="259"/>
            <ac:picMk id="16386" creationId="{00000000-0000-0000-0000-000000000000}"/>
          </ac:picMkLst>
        </pc:picChg>
      </pc:sldChg>
      <pc:sldChg chg="modSp mod modClrScheme chgLayout">
        <pc:chgData name="laxmi jain" userId="fff6b735ca7f1fa2" providerId="LiveId" clId="{3A29E656-64F6-4058-B878-8311889DBEB7}" dt="2021-08-29T11:00:49.359" v="190" actId="12"/>
        <pc:sldMkLst>
          <pc:docMk/>
          <pc:sldMk cId="0" sldId="260"/>
        </pc:sldMkLst>
        <pc:spChg chg="mod ord">
          <ac:chgData name="laxmi jain" userId="fff6b735ca7f1fa2" providerId="LiveId" clId="{3A29E656-64F6-4058-B878-8311889DBEB7}" dt="2021-08-29T11:00:33.397" v="185" actId="1076"/>
          <ac:spMkLst>
            <pc:docMk/>
            <pc:sldMk cId="0" sldId="260"/>
            <ac:spMk id="2" creationId="{00000000-0000-0000-0000-000000000000}"/>
          </ac:spMkLst>
        </pc:spChg>
        <pc:spChg chg="mod ord">
          <ac:chgData name="laxmi jain" userId="fff6b735ca7f1fa2" providerId="LiveId" clId="{3A29E656-64F6-4058-B878-8311889DBEB7}" dt="2021-08-29T11:00:49.359" v="190" actId="12"/>
          <ac:spMkLst>
            <pc:docMk/>
            <pc:sldMk cId="0" sldId="260"/>
            <ac:spMk id="3" creationId="{00000000-0000-0000-0000-000000000000}"/>
          </ac:spMkLst>
        </pc:spChg>
        <pc:picChg chg="mod">
          <ac:chgData name="laxmi jain" userId="fff6b735ca7f1fa2" providerId="LiveId" clId="{3A29E656-64F6-4058-B878-8311889DBEB7}" dt="2021-08-29T11:00:41.557" v="188" actId="1076"/>
          <ac:picMkLst>
            <pc:docMk/>
            <pc:sldMk cId="0" sldId="260"/>
            <ac:picMk id="17410" creationId="{00000000-0000-0000-0000-000000000000}"/>
          </ac:picMkLst>
        </pc:picChg>
      </pc:sldChg>
      <pc:sldChg chg="modSp mod modClrScheme chgLayout">
        <pc:chgData name="laxmi jain" userId="fff6b735ca7f1fa2" providerId="LiveId" clId="{3A29E656-64F6-4058-B878-8311889DBEB7}" dt="2021-08-29T11:01:34.388" v="205" actId="14100"/>
        <pc:sldMkLst>
          <pc:docMk/>
          <pc:sldMk cId="0" sldId="261"/>
        </pc:sldMkLst>
        <pc:spChg chg="mod ord">
          <ac:chgData name="laxmi jain" userId="fff6b735ca7f1fa2" providerId="LiveId" clId="{3A29E656-64F6-4058-B878-8311889DBEB7}" dt="2021-08-29T11:01:10.904" v="197" actId="1076"/>
          <ac:spMkLst>
            <pc:docMk/>
            <pc:sldMk cId="0" sldId="261"/>
            <ac:spMk id="2" creationId="{00000000-0000-0000-0000-000000000000}"/>
          </ac:spMkLst>
        </pc:spChg>
        <pc:spChg chg="mod ord">
          <ac:chgData name="laxmi jain" userId="fff6b735ca7f1fa2" providerId="LiveId" clId="{3A29E656-64F6-4058-B878-8311889DBEB7}" dt="2021-08-29T11:01:29.451" v="203" actId="12"/>
          <ac:spMkLst>
            <pc:docMk/>
            <pc:sldMk cId="0" sldId="261"/>
            <ac:spMk id="3" creationId="{00000000-0000-0000-0000-000000000000}"/>
          </ac:spMkLst>
        </pc:spChg>
        <pc:picChg chg="mod">
          <ac:chgData name="laxmi jain" userId="fff6b735ca7f1fa2" providerId="LiveId" clId="{3A29E656-64F6-4058-B878-8311889DBEB7}" dt="2021-08-29T11:01:34.388" v="205" actId="14100"/>
          <ac:picMkLst>
            <pc:docMk/>
            <pc:sldMk cId="0" sldId="261"/>
            <ac:picMk id="18434" creationId="{00000000-0000-0000-0000-000000000000}"/>
          </ac:picMkLst>
        </pc:picChg>
      </pc:sldChg>
      <pc:sldChg chg="modSp mod modClrScheme chgLayout">
        <pc:chgData name="laxmi jain" userId="fff6b735ca7f1fa2" providerId="LiveId" clId="{3A29E656-64F6-4058-B878-8311889DBEB7}" dt="2021-08-29T11:02:08.605" v="213" actId="1076"/>
        <pc:sldMkLst>
          <pc:docMk/>
          <pc:sldMk cId="0" sldId="262"/>
        </pc:sldMkLst>
        <pc:spChg chg="mod ord">
          <ac:chgData name="laxmi jain" userId="fff6b735ca7f1fa2" providerId="LiveId" clId="{3A29E656-64F6-4058-B878-8311889DBEB7}" dt="2021-08-29T11:01:52.372" v="208" actId="1076"/>
          <ac:spMkLst>
            <pc:docMk/>
            <pc:sldMk cId="0" sldId="262"/>
            <ac:spMk id="2" creationId="{00000000-0000-0000-0000-000000000000}"/>
          </ac:spMkLst>
        </pc:spChg>
        <pc:spChg chg="mod ord">
          <ac:chgData name="laxmi jain" userId="fff6b735ca7f1fa2" providerId="LiveId" clId="{3A29E656-64F6-4058-B878-8311889DBEB7}" dt="2021-08-29T11:02:03.476" v="211" actId="113"/>
          <ac:spMkLst>
            <pc:docMk/>
            <pc:sldMk cId="0" sldId="262"/>
            <ac:spMk id="3" creationId="{00000000-0000-0000-0000-000000000000}"/>
          </ac:spMkLst>
        </pc:spChg>
        <pc:picChg chg="mod">
          <ac:chgData name="laxmi jain" userId="fff6b735ca7f1fa2" providerId="LiveId" clId="{3A29E656-64F6-4058-B878-8311889DBEB7}" dt="2021-08-29T11:02:08.605" v="213" actId="1076"/>
          <ac:picMkLst>
            <pc:docMk/>
            <pc:sldMk cId="0" sldId="262"/>
            <ac:picMk id="19458" creationId="{00000000-0000-0000-0000-000000000000}"/>
          </ac:picMkLst>
        </pc:picChg>
      </pc:sldChg>
      <pc:sldChg chg="modSp mod modClrScheme chgLayout">
        <pc:chgData name="laxmi jain" userId="fff6b735ca7f1fa2" providerId="LiveId" clId="{3A29E656-64F6-4058-B878-8311889DBEB7}" dt="2021-08-29T11:02:33.456" v="219" actId="1076"/>
        <pc:sldMkLst>
          <pc:docMk/>
          <pc:sldMk cId="0" sldId="263"/>
        </pc:sldMkLst>
        <pc:spChg chg="mod ord">
          <ac:chgData name="laxmi jain" userId="fff6b735ca7f1fa2" providerId="LiveId" clId="{3A29E656-64F6-4058-B878-8311889DBEB7}" dt="2021-08-29T11:02:24.208" v="216" actId="1076"/>
          <ac:spMkLst>
            <pc:docMk/>
            <pc:sldMk cId="0" sldId="263"/>
            <ac:spMk id="2" creationId="{00000000-0000-0000-0000-000000000000}"/>
          </ac:spMkLst>
        </pc:spChg>
        <pc:spChg chg="mod ord">
          <ac:chgData name="laxmi jain" userId="fff6b735ca7f1fa2" providerId="LiveId" clId="{3A29E656-64F6-4058-B878-8311889DBEB7}" dt="2021-08-29T11:02:33.456" v="219" actId="1076"/>
          <ac:spMkLst>
            <pc:docMk/>
            <pc:sldMk cId="0" sldId="263"/>
            <ac:spMk id="3" creationId="{00000000-0000-0000-0000-000000000000}"/>
          </ac:spMkLst>
        </pc:spChg>
        <pc:picChg chg="mod">
          <ac:chgData name="laxmi jain" userId="fff6b735ca7f1fa2" providerId="LiveId" clId="{3A29E656-64F6-4058-B878-8311889DBEB7}" dt="2021-08-29T11:02:29.867" v="218" actId="1076"/>
          <ac:picMkLst>
            <pc:docMk/>
            <pc:sldMk cId="0" sldId="263"/>
            <ac:picMk id="20482" creationId="{00000000-0000-0000-0000-000000000000}"/>
          </ac:picMkLst>
        </pc:picChg>
      </pc:sldChg>
      <pc:sldChg chg="modSp mod">
        <pc:chgData name="laxmi jain" userId="fff6b735ca7f1fa2" providerId="LiveId" clId="{3A29E656-64F6-4058-B878-8311889DBEB7}" dt="2021-08-29T11:02:54.853" v="221" actId="12"/>
        <pc:sldMkLst>
          <pc:docMk/>
          <pc:sldMk cId="0" sldId="264"/>
        </pc:sldMkLst>
        <pc:spChg chg="mod">
          <ac:chgData name="laxmi jain" userId="fff6b735ca7f1fa2" providerId="LiveId" clId="{3A29E656-64F6-4058-B878-8311889DBEB7}" dt="2021-08-29T11:02:54.853" v="221" actId="12"/>
          <ac:spMkLst>
            <pc:docMk/>
            <pc:sldMk cId="0" sldId="264"/>
            <ac:spMk id="3" creationId="{00000000-0000-0000-0000-000000000000}"/>
          </ac:spMkLst>
        </pc:spChg>
      </pc:sldChg>
      <pc:sldChg chg="addSp delSp modSp mod">
        <pc:chgData name="laxmi jain" userId="fff6b735ca7f1fa2" providerId="LiveId" clId="{3A29E656-64F6-4058-B878-8311889DBEB7}" dt="2021-08-29T09:51:42.085" v="56"/>
        <pc:sldMkLst>
          <pc:docMk/>
          <pc:sldMk cId="582967522" sldId="303"/>
        </pc:sldMkLst>
        <pc:spChg chg="mod">
          <ac:chgData name="laxmi jain" userId="fff6b735ca7f1fa2" providerId="LiveId" clId="{3A29E656-64F6-4058-B878-8311889DBEB7}" dt="2021-08-29T09:47:59.781" v="1"/>
          <ac:spMkLst>
            <pc:docMk/>
            <pc:sldMk cId="582967522" sldId="303"/>
            <ac:spMk id="2" creationId="{A13F9803-38C2-4B18-AE46-56A00E4E92A8}"/>
          </ac:spMkLst>
        </pc:spChg>
        <pc:spChg chg="add del mod">
          <ac:chgData name="laxmi jain" userId="fff6b735ca7f1fa2" providerId="LiveId" clId="{3A29E656-64F6-4058-B878-8311889DBEB7}" dt="2021-08-29T09:48:42.290" v="2" actId="3680"/>
          <ac:spMkLst>
            <pc:docMk/>
            <pc:sldMk cId="582967522" sldId="303"/>
            <ac:spMk id="4" creationId="{EEAA7D62-2B1E-4EE0-B80C-1FD3F2D162F1}"/>
          </ac:spMkLst>
        </pc:spChg>
        <pc:graphicFrameChg chg="add mod ord modGraphic">
          <ac:chgData name="laxmi jain" userId="fff6b735ca7f1fa2" providerId="LiveId" clId="{3A29E656-64F6-4058-B878-8311889DBEB7}" dt="2021-08-29T09:51:42.085" v="56"/>
          <ac:graphicFrameMkLst>
            <pc:docMk/>
            <pc:sldMk cId="582967522" sldId="303"/>
            <ac:graphicFrameMk id="5" creationId="{AFBD4177-B3B5-478A-B026-7CDF2C4CD6B9}"/>
          </ac:graphicFrameMkLst>
        </pc:graphicFrameChg>
        <pc:picChg chg="del">
          <ac:chgData name="laxmi jain" userId="fff6b735ca7f1fa2" providerId="LiveId" clId="{3A29E656-64F6-4058-B878-8311889DBEB7}" dt="2021-08-29T09:47:46.370" v="0" actId="478"/>
          <ac:picMkLst>
            <pc:docMk/>
            <pc:sldMk cId="582967522" sldId="303"/>
            <ac:picMk id="2050" creationId="{4F3EB9D2-E077-42E8-AA5A-F97FE16492F1}"/>
          </ac:picMkLst>
        </pc:picChg>
      </pc:sldChg>
      <pc:sldChg chg="new del">
        <pc:chgData name="laxmi jain" userId="fff6b735ca7f1fa2" providerId="LiveId" clId="{3A29E656-64F6-4058-B878-8311889DBEB7}" dt="2021-08-29T10:55:06.567" v="58" actId="2696"/>
        <pc:sldMkLst>
          <pc:docMk/>
          <pc:sldMk cId="745378792" sldId="304"/>
        </pc:sldMkLst>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8/31/21</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234375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8/31/21</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404659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8/31/21</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627835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8/31/21</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883595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8/31/21</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639257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8/31/21</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685433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8/31/21</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333937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8/31/21</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7711844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8/31/21</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016137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8/31/21</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60309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2FDF0794-1B86-42B2-B8C7-F60123E638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Franklin Gothic Book" panose="020F0502020204030204"/>
              <a:ea typeface="+mn-ea"/>
              <a:cs typeface="+mn-cs"/>
            </a:endParaRPr>
          </a:p>
        </p:txBody>
      </p:sp>
      <p:pic>
        <p:nvPicPr>
          <p:cNvPr id="4" name="Picture 3" descr="A close up of a piece of paper with a pencil laying on top">
            <a:extLst>
              <a:ext uri="{FF2B5EF4-FFF2-40B4-BE49-F238E27FC236}">
                <a16:creationId xmlns:a16="http://schemas.microsoft.com/office/drawing/2014/main" id="{65810330-F0B5-43C9-BC34-094FFB5C0529}"/>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0" y="975"/>
            <a:ext cx="12191980" cy="6858000"/>
          </a:xfrm>
          <a:prstGeom prst="rect">
            <a:avLst/>
          </a:prstGeom>
        </p:spPr>
      </p:pic>
      <p:sp>
        <p:nvSpPr>
          <p:cNvPr id="35" name="Rectangle 34">
            <a:extLst>
              <a:ext uri="{FF2B5EF4-FFF2-40B4-BE49-F238E27FC236}">
                <a16:creationId xmlns:a16="http://schemas.microsoft.com/office/drawing/2014/main" id="{C5373426-E26E-431D-959C-5DB96C0B6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12607" y="1238442"/>
            <a:ext cx="3635926" cy="4355751"/>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Franklin Gothic Book" panose="020F0502020204030204"/>
              <a:ea typeface="+mn-ea"/>
              <a:cs typeface="+mn-cs"/>
            </a:endParaRPr>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7955856" y="1564736"/>
            <a:ext cx="3377534" cy="2814220"/>
          </a:xfrm>
        </p:spPr>
        <p:txBody>
          <a:bodyPr anchor="b">
            <a:normAutofit/>
          </a:bodyPr>
          <a:lstStyle/>
          <a:p>
            <a:r>
              <a:rPr lang="en-US" sz="4400" dirty="0"/>
              <a:t>EDA Bank Credit Case Study</a:t>
            </a:r>
            <a:endParaRPr lang="en-US" sz="4400" dirty="0">
              <a:solidFill>
                <a:schemeClr val="tx1"/>
              </a:solidFill>
            </a:endParaRPr>
          </a:p>
        </p:txBody>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8127750" y="4608576"/>
            <a:ext cx="3205640" cy="774186"/>
          </a:xfrm>
        </p:spPr>
        <p:txBody>
          <a:bodyPr anchor="t">
            <a:normAutofit fontScale="77500" lnSpcReduction="20000"/>
          </a:bodyPr>
          <a:lstStyle/>
          <a:p>
            <a:pPr>
              <a:lnSpc>
                <a:spcPct val="100000"/>
              </a:lnSpc>
            </a:pPr>
            <a:r>
              <a:rPr lang="en-US" sz="1600" dirty="0"/>
              <a:t>By:</a:t>
            </a:r>
            <a:br>
              <a:rPr lang="en-US" sz="1600" dirty="0"/>
            </a:br>
            <a:r>
              <a:rPr lang="en-US" sz="1600" dirty="0"/>
              <a:t>Abhishek Jain</a:t>
            </a:r>
          </a:p>
          <a:p>
            <a:pPr>
              <a:lnSpc>
                <a:spcPct val="100000"/>
              </a:lnSpc>
            </a:pPr>
            <a:r>
              <a:rPr lang="en-US" sz="1600" dirty="0"/>
              <a:t>Neethu Maria Tom</a:t>
            </a:r>
          </a:p>
        </p:txBody>
      </p:sp>
      <p:cxnSp>
        <p:nvCxnSpPr>
          <p:cNvPr id="37" name="Straight Connector 36">
            <a:extLst>
              <a:ext uri="{FF2B5EF4-FFF2-40B4-BE49-F238E27FC236}">
                <a16:creationId xmlns:a16="http://schemas.microsoft.com/office/drawing/2014/main" id="{96D07482-83A3-4451-943C-B469610829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76090" y="4508519"/>
            <a:ext cx="310896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EDC90921-9082-491B-940E-827D679F34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93143965"/>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1921669" y="224159"/>
            <a:ext cx="8348662" cy="569913"/>
          </a:xfrm>
        </p:spPr>
        <p:txBody>
          <a:bodyPr>
            <a:normAutofit fontScale="90000"/>
          </a:bodyPr>
          <a:lstStyle/>
          <a:p>
            <a:r>
              <a:rPr lang="en-IN" sz="2800" u="sng" dirty="0"/>
              <a:t>Income distribution for Defaulters and Non-Defaulters</a:t>
            </a:r>
          </a:p>
        </p:txBody>
      </p:sp>
      <p:sp>
        <p:nvSpPr>
          <p:cNvPr id="3" name="Subtitle 2"/>
          <p:cNvSpPr>
            <a:spLocks noGrp="1"/>
          </p:cNvSpPr>
          <p:nvPr>
            <p:ph type="subTitle" idx="4294967295"/>
          </p:nvPr>
        </p:nvSpPr>
        <p:spPr>
          <a:xfrm>
            <a:off x="271816" y="3886200"/>
            <a:ext cx="5786438" cy="1785937"/>
          </a:xfrm>
        </p:spPr>
        <p:txBody>
          <a:bodyPr>
            <a:noAutofit/>
          </a:bodyPr>
          <a:lstStyle/>
          <a:p>
            <a:pPr algn="l"/>
            <a:r>
              <a:rPr lang="en-IN" sz="1500" b="1" dirty="0"/>
              <a:t>Non-Defaulters:</a:t>
            </a:r>
          </a:p>
          <a:p>
            <a:pPr>
              <a:buFont typeface="Arial" panose="020B0604020202020204" pitchFamily="34" charset="0"/>
              <a:buChar char="•"/>
            </a:pPr>
            <a:r>
              <a:rPr lang="en-IN" sz="1300" b="1" dirty="0"/>
              <a:t> </a:t>
            </a:r>
            <a:r>
              <a:rPr lang="en-IN" sz="1500" dirty="0"/>
              <a:t>For Non-Defaulters, Female counts are higher than male.</a:t>
            </a:r>
          </a:p>
          <a:p>
            <a:pPr>
              <a:buFont typeface="Arial" panose="020B0604020202020204" pitchFamily="34" charset="0"/>
              <a:buChar char="•"/>
            </a:pPr>
            <a:r>
              <a:rPr lang="en-IN" sz="1500" dirty="0"/>
              <a:t>Income range from 100000 to 150000 is having higher income.</a:t>
            </a:r>
          </a:p>
          <a:p>
            <a:pPr>
              <a:buFont typeface="Arial" panose="020B0604020202020204" pitchFamily="34" charset="0"/>
              <a:buChar char="•"/>
            </a:pPr>
            <a:r>
              <a:rPr lang="en-IN" sz="1500" dirty="0"/>
              <a:t>Female applicants have more income in almost all ranges than male applicants</a:t>
            </a:r>
          </a:p>
          <a:p>
            <a:pPr marL="0" indent="0">
              <a:buNone/>
            </a:pPr>
            <a:endParaRPr lang="en-IN" sz="1300" b="1" dirty="0"/>
          </a:p>
        </p:txBody>
      </p:sp>
      <p:sp>
        <p:nvSpPr>
          <p:cNvPr id="6" name="Rectangle 5"/>
          <p:cNvSpPr/>
          <p:nvPr/>
        </p:nvSpPr>
        <p:spPr>
          <a:xfrm>
            <a:off x="6368874" y="3695987"/>
            <a:ext cx="6818509" cy="1938992"/>
          </a:xfrm>
          <a:prstGeom prst="rect">
            <a:avLst/>
          </a:prstGeom>
        </p:spPr>
        <p:txBody>
          <a:bodyPr wrap="square">
            <a:spAutoFit/>
          </a:bodyPr>
          <a:lstStyle/>
          <a:p>
            <a:r>
              <a:rPr lang="en-IN" sz="1500" b="1" dirty="0"/>
              <a:t>Defaulters:</a:t>
            </a:r>
          </a:p>
          <a:p>
            <a:pPr marL="171450" indent="-171450">
              <a:buFont typeface="Arial" panose="020B0604020202020204" pitchFamily="34" charset="0"/>
              <a:buChar char="•"/>
            </a:pPr>
            <a:r>
              <a:rPr lang="en-IN" sz="1500" dirty="0"/>
              <a:t>For Defaulters, Female counts are nearly equal for most of the </a:t>
            </a:r>
          </a:p>
          <a:p>
            <a:r>
              <a:rPr lang="en-IN" sz="1500" dirty="0"/>
              <a:t>categories as compared to male.</a:t>
            </a:r>
          </a:p>
          <a:p>
            <a:endParaRPr lang="en-IN" sz="1500" dirty="0"/>
          </a:p>
          <a:p>
            <a:pPr marL="171450" indent="-171450">
              <a:buFont typeface="Arial" panose="020B0604020202020204" pitchFamily="34" charset="0"/>
              <a:buChar char="•"/>
            </a:pPr>
            <a:r>
              <a:rPr lang="en-IN" sz="1500" dirty="0"/>
              <a:t>Income range from 100000 to 150000 is having a greater counts.</a:t>
            </a:r>
          </a:p>
          <a:p>
            <a:pPr marL="171450" indent="-171450">
              <a:buFont typeface="Arial" panose="020B0604020202020204" pitchFamily="34" charset="0"/>
              <a:buChar char="•"/>
            </a:pPr>
            <a:endParaRPr lang="en-IN" sz="1500" dirty="0"/>
          </a:p>
          <a:p>
            <a:pPr marL="171450" indent="-171450">
              <a:buFont typeface="Arial" panose="020B0604020202020204" pitchFamily="34" charset="0"/>
              <a:buChar char="•"/>
            </a:pPr>
            <a:r>
              <a:rPr lang="en-IN" sz="1500" dirty="0"/>
              <a:t>Lowest counts in the income ranges for males and females in</a:t>
            </a:r>
          </a:p>
          <a:p>
            <a:r>
              <a:rPr lang="en-IN" sz="1500" dirty="0"/>
              <a:t> above 450000.</a:t>
            </a:r>
          </a:p>
        </p:txBody>
      </p:sp>
      <p:pic>
        <p:nvPicPr>
          <p:cNvPr id="6148" name="Picture 4">
            <a:extLst>
              <a:ext uri="{FF2B5EF4-FFF2-40B4-BE49-F238E27FC236}">
                <a16:creationId xmlns:a16="http://schemas.microsoft.com/office/drawing/2014/main" id="{35E2AA4F-2B64-E74B-9A22-8ABFC74D7E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94074" y="794073"/>
            <a:ext cx="5997926" cy="2888064"/>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a:extLst>
              <a:ext uri="{FF2B5EF4-FFF2-40B4-BE49-F238E27FC236}">
                <a16:creationId xmlns:a16="http://schemas.microsoft.com/office/drawing/2014/main" id="{4261C189-75F0-BC4E-8F77-ABDB8237C7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1816" y="762572"/>
            <a:ext cx="6097058" cy="293341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01A6205-B044-234E-AB96-7A4E17728D40}"/>
              </a:ext>
            </a:extLst>
          </p:cNvPr>
          <p:cNvSpPr txBox="1"/>
          <p:nvPr/>
        </p:nvSpPr>
        <p:spPr>
          <a:xfrm>
            <a:off x="208199" y="171450"/>
            <a:ext cx="9964501" cy="861774"/>
          </a:xfrm>
          <a:prstGeom prst="rect">
            <a:avLst/>
          </a:prstGeom>
          <a:noFill/>
        </p:spPr>
        <p:txBody>
          <a:bodyPr wrap="square" rtlCol="0">
            <a:spAutoFit/>
          </a:bodyPr>
          <a:lstStyle/>
          <a:p>
            <a:pPr algn="ctr"/>
            <a:r>
              <a:rPr lang="en-US" sz="2500" u="sng" dirty="0"/>
              <a:t>Analysis for income vs education status for non-defaulters</a:t>
            </a:r>
          </a:p>
          <a:p>
            <a:pPr algn="ctr"/>
            <a:endParaRPr lang="en-US" sz="2500" dirty="0"/>
          </a:p>
        </p:txBody>
      </p:sp>
      <p:pic>
        <p:nvPicPr>
          <p:cNvPr id="8194" name="Picture 2">
            <a:extLst>
              <a:ext uri="{FF2B5EF4-FFF2-40B4-BE49-F238E27FC236}">
                <a16:creationId xmlns:a16="http://schemas.microsoft.com/office/drawing/2014/main" id="{C90446E3-EADF-AE45-950C-FE80BEBABBC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00789" y="846360"/>
            <a:ext cx="5683012" cy="552062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6ECB3E27-EC7E-6640-B7F3-D4F28ABB1C21}"/>
              </a:ext>
            </a:extLst>
          </p:cNvPr>
          <p:cNvSpPr txBox="1"/>
          <p:nvPr/>
        </p:nvSpPr>
        <p:spPr>
          <a:xfrm>
            <a:off x="1114425" y="1033224"/>
            <a:ext cx="4086225" cy="4247317"/>
          </a:xfrm>
          <a:prstGeom prst="rect">
            <a:avLst/>
          </a:prstGeom>
          <a:noFill/>
        </p:spPr>
        <p:txBody>
          <a:bodyPr wrap="square" rtlCol="0">
            <a:spAutoFit/>
          </a:bodyPr>
          <a:lstStyle/>
          <a:p>
            <a:r>
              <a:rPr lang="en-US" dirty="0"/>
              <a:t>1.Least number of outliers in income are present for applicants with Academic degree &amp; the median income  is mostly higher than that of all other education categories.</a:t>
            </a:r>
          </a:p>
          <a:p>
            <a:endParaRPr lang="en-US" dirty="0"/>
          </a:p>
          <a:p>
            <a:r>
              <a:rPr lang="en-US" dirty="0"/>
              <a:t>2.When compared to others, people with Lower secondary education and widow status have less income amount.</a:t>
            </a:r>
          </a:p>
          <a:p>
            <a:endParaRPr lang="en-US" dirty="0"/>
          </a:p>
          <a:p>
            <a:r>
              <a:rPr lang="en-US" dirty="0"/>
              <a:t>3.Except for Academic degree holders, in all other education categories, median income is almost same for all family statuses with widow as an exception.</a:t>
            </a:r>
          </a:p>
        </p:txBody>
      </p:sp>
    </p:spTree>
    <p:extLst>
      <p:ext uri="{BB962C8B-B14F-4D97-AF65-F5344CB8AC3E}">
        <p14:creationId xmlns:p14="http://schemas.microsoft.com/office/powerpoint/2010/main" val="38114659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a:extLst>
              <a:ext uri="{FF2B5EF4-FFF2-40B4-BE49-F238E27FC236}">
                <a16:creationId xmlns:a16="http://schemas.microsoft.com/office/drawing/2014/main" id="{310AC172-E3CF-E544-A787-DD24BD17E4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54800" y="1042024"/>
            <a:ext cx="5537200" cy="501587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078650CC-7945-6D4A-ADC9-6664AEF3E893}"/>
              </a:ext>
            </a:extLst>
          </p:cNvPr>
          <p:cNvSpPr txBox="1"/>
          <p:nvPr/>
        </p:nvSpPr>
        <p:spPr>
          <a:xfrm>
            <a:off x="2214563" y="300038"/>
            <a:ext cx="7887289" cy="477054"/>
          </a:xfrm>
          <a:prstGeom prst="rect">
            <a:avLst/>
          </a:prstGeom>
          <a:noFill/>
        </p:spPr>
        <p:txBody>
          <a:bodyPr wrap="square" rtlCol="0">
            <a:spAutoFit/>
          </a:bodyPr>
          <a:lstStyle/>
          <a:p>
            <a:pPr algn="ctr"/>
            <a:r>
              <a:rPr lang="en-US" sz="2500" u="sng" dirty="0"/>
              <a:t>Analysis for income vs education status for defaulters</a:t>
            </a:r>
          </a:p>
        </p:txBody>
      </p:sp>
      <p:sp>
        <p:nvSpPr>
          <p:cNvPr id="3" name="TextBox 2">
            <a:extLst>
              <a:ext uri="{FF2B5EF4-FFF2-40B4-BE49-F238E27FC236}">
                <a16:creationId xmlns:a16="http://schemas.microsoft.com/office/drawing/2014/main" id="{7E629978-D674-3D45-B467-DB664F20B476}"/>
              </a:ext>
            </a:extLst>
          </p:cNvPr>
          <p:cNvSpPr txBox="1"/>
          <p:nvPr/>
        </p:nvSpPr>
        <p:spPr>
          <a:xfrm>
            <a:off x="1100138" y="1300163"/>
            <a:ext cx="4572000" cy="3970318"/>
          </a:xfrm>
          <a:prstGeom prst="rect">
            <a:avLst/>
          </a:prstGeom>
          <a:noFill/>
        </p:spPr>
        <p:txBody>
          <a:bodyPr wrap="square" rtlCol="0">
            <a:spAutoFit/>
          </a:bodyPr>
          <a:lstStyle/>
          <a:p>
            <a:r>
              <a:rPr lang="en-US" dirty="0"/>
              <a:t>1. People with Academic degree tend to default less. Even then </a:t>
            </a:r>
            <a:r>
              <a:rPr lang="en-US" b="1" dirty="0"/>
              <a:t>married</a:t>
            </a:r>
            <a:r>
              <a:rPr lang="en-US" dirty="0"/>
              <a:t> people with academic category defaults.</a:t>
            </a:r>
          </a:p>
          <a:p>
            <a:endParaRPr lang="en-US" dirty="0"/>
          </a:p>
          <a:p>
            <a:r>
              <a:rPr lang="en-US" dirty="0"/>
              <a:t>2. The income amount is higher for Academic degree than Higher education with minimum number of outliers.</a:t>
            </a:r>
          </a:p>
          <a:p>
            <a:endParaRPr lang="en-US" dirty="0"/>
          </a:p>
          <a:p>
            <a:r>
              <a:rPr lang="en-US" dirty="0"/>
              <a:t>3. Lower secondary have less income amount than others.</a:t>
            </a:r>
          </a:p>
          <a:p>
            <a:endParaRPr lang="en-US" dirty="0"/>
          </a:p>
          <a:p>
            <a:r>
              <a:rPr lang="en-US" dirty="0"/>
              <a:t>4. More number of outliers are present for Married status people who are secondary/ secondary special qualified.</a:t>
            </a:r>
          </a:p>
        </p:txBody>
      </p:sp>
    </p:spTree>
    <p:extLst>
      <p:ext uri="{BB962C8B-B14F-4D97-AF65-F5344CB8AC3E}">
        <p14:creationId xmlns:p14="http://schemas.microsoft.com/office/powerpoint/2010/main" val="27858770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857375" y="263813"/>
            <a:ext cx="9267825" cy="396905"/>
          </a:xfrm>
        </p:spPr>
        <p:txBody>
          <a:bodyPr>
            <a:noAutofit/>
          </a:bodyPr>
          <a:lstStyle/>
          <a:p>
            <a:pPr algn="ctr"/>
            <a:r>
              <a:rPr lang="en-IN" sz="2500" u="sng" dirty="0"/>
              <a:t>Distribution of Loan Purpose hued to contract status</a:t>
            </a:r>
          </a:p>
        </p:txBody>
      </p:sp>
      <p:sp>
        <p:nvSpPr>
          <p:cNvPr id="3" name="Content Placeholder 2"/>
          <p:cNvSpPr>
            <a:spLocks noGrp="1"/>
          </p:cNvSpPr>
          <p:nvPr>
            <p:ph idx="4294967295"/>
          </p:nvPr>
        </p:nvSpPr>
        <p:spPr>
          <a:xfrm>
            <a:off x="5148262" y="1089343"/>
            <a:ext cx="5291137" cy="4273232"/>
          </a:xfrm>
        </p:spPr>
        <p:txBody>
          <a:bodyPr>
            <a:normAutofit fontScale="92500" lnSpcReduction="20000"/>
          </a:bodyPr>
          <a:lstStyle/>
          <a:p>
            <a:pPr>
              <a:buNone/>
            </a:pPr>
            <a:r>
              <a:rPr lang="en-IN" b="1" dirty="0"/>
              <a:t>Inferences:</a:t>
            </a:r>
          </a:p>
          <a:p>
            <a:pPr>
              <a:buFont typeface="Arial" panose="020B0604020202020204" pitchFamily="34" charset="0"/>
              <a:buChar char="•"/>
            </a:pPr>
            <a:r>
              <a:rPr lang="en-IN" dirty="0"/>
              <a:t>In almost all categories of loan purpose, most of the loans were rejected by the bank except for education, everyday expense, purchase of electronic equipment.</a:t>
            </a:r>
          </a:p>
          <a:p>
            <a:pPr>
              <a:buFont typeface="Arial" panose="020B0604020202020204" pitchFamily="34" charset="0"/>
              <a:buChar char="•"/>
            </a:pPr>
            <a:r>
              <a:rPr lang="en-IN" dirty="0"/>
              <a:t>Mostly applicants has cancelled a loan applied for buying something, urgent needs and repairs.</a:t>
            </a:r>
          </a:p>
          <a:p>
            <a:pPr>
              <a:buFont typeface="Arial" panose="020B0604020202020204" pitchFamily="34" charset="0"/>
              <a:buChar char="•"/>
            </a:pPr>
            <a:r>
              <a:rPr lang="en-IN" dirty="0"/>
              <a:t>There are equal number of approvals &amp; refusals in “Education” loan requests</a:t>
            </a:r>
          </a:p>
          <a:p>
            <a:pPr>
              <a:buFont typeface="Arial" panose="020B0604020202020204" pitchFamily="34" charset="0"/>
              <a:buChar char="•"/>
            </a:pPr>
            <a:r>
              <a:rPr lang="en-IN" dirty="0"/>
              <a:t>When the applicant refuses to name the goal of taking loan, bank mostly rejects it.</a:t>
            </a:r>
          </a:p>
          <a:p>
            <a:pPr>
              <a:buFont typeface="Arial" panose="020B0604020202020204" pitchFamily="34" charset="0"/>
              <a:buChar char="•"/>
            </a:pPr>
            <a:r>
              <a:rPr lang="en-IN" dirty="0"/>
              <a:t>Around 10000 requests for “Repair” type loans and “Payment on other loans” have been refused &amp; holds highest rejections.</a:t>
            </a:r>
          </a:p>
          <a:p>
            <a:endParaRPr lang="en-IN" dirty="0"/>
          </a:p>
        </p:txBody>
      </p:sp>
      <p:pic>
        <p:nvPicPr>
          <p:cNvPr id="9218" name="Picture 2">
            <a:extLst>
              <a:ext uri="{FF2B5EF4-FFF2-40B4-BE49-F238E27FC236}">
                <a16:creationId xmlns:a16="http://schemas.microsoft.com/office/drawing/2014/main" id="{21742A27-D118-2042-9155-49143AA962F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8589" y="638765"/>
            <a:ext cx="4729161" cy="577796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a:extLst>
              <a:ext uri="{FF2B5EF4-FFF2-40B4-BE49-F238E27FC236}">
                <a16:creationId xmlns:a16="http://schemas.microsoft.com/office/drawing/2014/main" id="{4C540C24-9F23-DE4D-97E6-E13321D03B3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97085" y="1157288"/>
            <a:ext cx="6516151" cy="432911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E1B670D4-2AD5-7245-8D05-827578D71FF9}"/>
              </a:ext>
            </a:extLst>
          </p:cNvPr>
          <p:cNvSpPr txBox="1"/>
          <p:nvPr/>
        </p:nvSpPr>
        <p:spPr>
          <a:xfrm>
            <a:off x="771526" y="1771650"/>
            <a:ext cx="4672012" cy="2862322"/>
          </a:xfrm>
          <a:prstGeom prst="rect">
            <a:avLst/>
          </a:prstGeom>
          <a:noFill/>
        </p:spPr>
        <p:txBody>
          <a:bodyPr wrap="square" rtlCol="0">
            <a:spAutoFit/>
          </a:bodyPr>
          <a:lstStyle/>
          <a:p>
            <a:pPr marL="285750" indent="-285750">
              <a:buFont typeface="Arial" panose="020B0604020202020204" pitchFamily="34" charset="0"/>
              <a:buChar char="•"/>
            </a:pPr>
            <a:r>
              <a:rPr lang="en-IN" dirty="0"/>
              <a:t>Loans contract status shows that mostly status are approved for working, commercial associate and pensioner</a:t>
            </a:r>
          </a:p>
          <a:p>
            <a:pPr marL="285750" indent="-285750">
              <a:buFont typeface="Arial" panose="020B0604020202020204" pitchFamily="34" charset="0"/>
              <a:buChar char="•"/>
            </a:pPr>
            <a:r>
              <a:rPr lang="en-IN" dirty="0"/>
              <a:t>Rejections are also higher in case of working, commercial associate and pensioner. Approvals are more than that of rejections</a:t>
            </a:r>
          </a:p>
          <a:p>
            <a:pPr marL="285750" indent="-285750">
              <a:buFont typeface="Arial" panose="020B0604020202020204" pitchFamily="34" charset="0"/>
              <a:buChar char="•"/>
            </a:pPr>
            <a:r>
              <a:rPr lang="en-IN" dirty="0"/>
              <a:t>People from Students, unemployed and maternity leave categories apply least number of loans</a:t>
            </a:r>
            <a:endParaRPr lang="en-US" dirty="0"/>
          </a:p>
        </p:txBody>
      </p:sp>
      <p:sp>
        <p:nvSpPr>
          <p:cNvPr id="3" name="TextBox 2">
            <a:extLst>
              <a:ext uri="{FF2B5EF4-FFF2-40B4-BE49-F238E27FC236}">
                <a16:creationId xmlns:a16="http://schemas.microsoft.com/office/drawing/2014/main" id="{1E777153-07D4-0646-B30D-2FFD5B28C417}"/>
              </a:ext>
            </a:extLst>
          </p:cNvPr>
          <p:cNvSpPr txBox="1"/>
          <p:nvPr/>
        </p:nvSpPr>
        <p:spPr>
          <a:xfrm>
            <a:off x="1600201" y="657225"/>
            <a:ext cx="7229474" cy="477054"/>
          </a:xfrm>
          <a:prstGeom prst="rect">
            <a:avLst/>
          </a:prstGeom>
          <a:noFill/>
        </p:spPr>
        <p:txBody>
          <a:bodyPr wrap="square" rtlCol="0">
            <a:spAutoFit/>
          </a:bodyPr>
          <a:lstStyle/>
          <a:p>
            <a:pPr algn="ctr"/>
            <a:r>
              <a:rPr lang="en-US" sz="2500" u="sng" dirty="0"/>
              <a:t>Relation between loan status and income type</a:t>
            </a:r>
          </a:p>
        </p:txBody>
      </p:sp>
    </p:spTree>
    <p:extLst>
      <p:ext uri="{BB962C8B-B14F-4D97-AF65-F5344CB8AC3E}">
        <p14:creationId xmlns:p14="http://schemas.microsoft.com/office/powerpoint/2010/main" val="4383124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a:extLst>
              <a:ext uri="{FF2B5EF4-FFF2-40B4-BE49-F238E27FC236}">
                <a16:creationId xmlns:a16="http://schemas.microsoft.com/office/drawing/2014/main" id="{9FC32DFD-E18C-AB43-82F1-971404C19E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1522812"/>
            <a:ext cx="5477549" cy="469224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AB3C4217-30C2-114C-91E9-93F904C92D84}"/>
              </a:ext>
            </a:extLst>
          </p:cNvPr>
          <p:cNvSpPr txBox="1"/>
          <p:nvPr/>
        </p:nvSpPr>
        <p:spPr>
          <a:xfrm>
            <a:off x="542925" y="642938"/>
            <a:ext cx="10787063" cy="477054"/>
          </a:xfrm>
          <a:prstGeom prst="rect">
            <a:avLst/>
          </a:prstGeom>
          <a:noFill/>
        </p:spPr>
        <p:txBody>
          <a:bodyPr wrap="square" rtlCol="0">
            <a:spAutoFit/>
          </a:bodyPr>
          <a:lstStyle/>
          <a:p>
            <a:pPr algn="ctr"/>
            <a:r>
              <a:rPr lang="en-US" sz="2500" u="sng" dirty="0"/>
              <a:t>Relation between housing type and amount credited with the target variable</a:t>
            </a:r>
          </a:p>
        </p:txBody>
      </p:sp>
      <p:sp>
        <p:nvSpPr>
          <p:cNvPr id="3" name="TextBox 2">
            <a:extLst>
              <a:ext uri="{FF2B5EF4-FFF2-40B4-BE49-F238E27FC236}">
                <a16:creationId xmlns:a16="http://schemas.microsoft.com/office/drawing/2014/main" id="{C84FAA74-3C2C-E346-8B48-68A897510ED3}"/>
              </a:ext>
            </a:extLst>
          </p:cNvPr>
          <p:cNvSpPr txBox="1"/>
          <p:nvPr/>
        </p:nvSpPr>
        <p:spPr>
          <a:xfrm>
            <a:off x="7243763" y="1857375"/>
            <a:ext cx="3800475" cy="3139321"/>
          </a:xfrm>
          <a:prstGeom prst="rect">
            <a:avLst/>
          </a:prstGeom>
          <a:noFill/>
        </p:spPr>
        <p:txBody>
          <a:bodyPr wrap="square" rtlCol="0">
            <a:spAutoFit/>
          </a:bodyPr>
          <a:lstStyle/>
          <a:p>
            <a:r>
              <a:rPr lang="en-US" dirty="0"/>
              <a:t>1. Bank must be careful when giving credit to housing types, with parents, office apartment and co-op apartment. Among those categories default applicants has high credit than non-defaulters.</a:t>
            </a:r>
          </a:p>
          <a:p>
            <a:r>
              <a:rPr lang="en-US" dirty="0"/>
              <a:t>2. Mean credit amount for House/apartment, municipal apartment for both defaulters and non defaulters are the similar.</a:t>
            </a:r>
          </a:p>
          <a:p>
            <a:endParaRPr lang="en-US" dirty="0"/>
          </a:p>
        </p:txBody>
      </p:sp>
    </p:spTree>
    <p:extLst>
      <p:ext uri="{BB962C8B-B14F-4D97-AF65-F5344CB8AC3E}">
        <p14:creationId xmlns:p14="http://schemas.microsoft.com/office/powerpoint/2010/main" val="2752976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E6E84A6-5982-494F-BED8-C8BB0747414E}"/>
              </a:ext>
            </a:extLst>
          </p:cNvPr>
          <p:cNvSpPr txBox="1"/>
          <p:nvPr/>
        </p:nvSpPr>
        <p:spPr>
          <a:xfrm>
            <a:off x="815926" y="323557"/>
            <a:ext cx="8651631" cy="369332"/>
          </a:xfrm>
          <a:prstGeom prst="rect">
            <a:avLst/>
          </a:prstGeom>
          <a:noFill/>
        </p:spPr>
        <p:txBody>
          <a:bodyPr wrap="square" rtlCol="0">
            <a:spAutoFit/>
          </a:bodyPr>
          <a:lstStyle/>
          <a:p>
            <a:pPr algn="ctr"/>
            <a:r>
              <a:rPr lang="en-IN" u="sng" dirty="0"/>
              <a:t>Correlation between variables leading to Loan Defaulters &amp; Non-Defaulters:</a:t>
            </a:r>
            <a:endParaRPr lang="en-US" dirty="0"/>
          </a:p>
        </p:txBody>
      </p:sp>
      <p:pic>
        <p:nvPicPr>
          <p:cNvPr id="5124" name="Picture 4">
            <a:extLst>
              <a:ext uri="{FF2B5EF4-FFF2-40B4-BE49-F238E27FC236}">
                <a16:creationId xmlns:a16="http://schemas.microsoft.com/office/drawing/2014/main" id="{70B4F8E8-DA70-E647-B0B7-C80D19D644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36989" y="801857"/>
            <a:ext cx="6555012" cy="527538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5EA635E-6D35-1F44-B06C-89CE4BF64037}"/>
              </a:ext>
            </a:extLst>
          </p:cNvPr>
          <p:cNvSpPr txBox="1"/>
          <p:nvPr/>
        </p:nvSpPr>
        <p:spPr>
          <a:xfrm>
            <a:off x="406400" y="1181100"/>
            <a:ext cx="5397500" cy="5401479"/>
          </a:xfrm>
          <a:prstGeom prst="rect">
            <a:avLst/>
          </a:prstGeom>
          <a:noFill/>
        </p:spPr>
        <p:txBody>
          <a:bodyPr wrap="square" rtlCol="0">
            <a:spAutoFit/>
          </a:bodyPr>
          <a:lstStyle/>
          <a:p>
            <a:pPr marL="285750" indent="-285750">
              <a:buFont typeface="Arial" panose="020B0604020202020204" pitchFamily="34" charset="0"/>
              <a:buChar char="•"/>
            </a:pPr>
            <a:r>
              <a:rPr lang="en-US" sz="1500" dirty="0"/>
              <a:t>When AMT_CREDIT,AMT_ANNUITY, AMT_GOODS_PRICE had a correlation greater than 0.3 with AMT_INCOME_TOTAL in case of non-defaulters, it is less than 0.04 in case of defaulters. This could mean that for defaulters even if AMT_INCOME_TOTAL increases, there will not be a corresponding increase in AMT_CREDIT,AMT_ANNUITY,AMT_GOODS_PRICE.</a:t>
            </a:r>
          </a:p>
          <a:p>
            <a:pPr marL="285750" indent="-285750">
              <a:buFont typeface="Arial" panose="020B0604020202020204" pitchFamily="34" charset="0"/>
              <a:buChar char="•"/>
            </a:pPr>
            <a:r>
              <a:rPr lang="en-US" sz="1500" dirty="0"/>
              <a:t>Similar to non-defaulter’s correlation, in case of defaulters also AMT_CREDIT has high correlation with AMT_ANNUITY and AMT_GOODS_PRICE.</a:t>
            </a:r>
          </a:p>
          <a:p>
            <a:pPr marL="285750" indent="-285750">
              <a:buFont typeface="Arial" panose="020B0604020202020204" pitchFamily="34" charset="0"/>
              <a:buChar char="•"/>
            </a:pPr>
            <a:r>
              <a:rPr lang="en-US" sz="1500" dirty="0"/>
              <a:t>In case of correlation between DAYS_EMPLOYED and DAYS_BIRTH, it is less for defaulters compared to non-defaulters.</a:t>
            </a:r>
          </a:p>
          <a:p>
            <a:pPr marL="285750" indent="-285750">
              <a:buFont typeface="Arial" panose="020B0604020202020204" pitchFamily="34" charset="0"/>
              <a:buChar char="•"/>
            </a:pPr>
            <a:r>
              <a:rPr lang="en-US" sz="1500" dirty="0" err="1"/>
              <a:t>EXT_SOURCE_mean</a:t>
            </a:r>
            <a:r>
              <a:rPr lang="en-US" sz="1500" dirty="0"/>
              <a:t> has slight correlation with AMT_CREDIT,AMT_ANNUITY,AMT_GOODS_PRICE, REGION_POPULATION_RELATIVE and DAYS_BIRTH for both defaulters and non-defaulters.</a:t>
            </a:r>
          </a:p>
          <a:p>
            <a:pPr marL="285750" indent="-285750">
              <a:buFont typeface="Arial" panose="020B0604020202020204" pitchFamily="34" charset="0"/>
              <a:buChar char="•"/>
            </a:pPr>
            <a:r>
              <a:rPr lang="en-IN" sz="1500" dirty="0"/>
              <a:t>OBS_30_CNT_SOCIAL_CIRCLE and OBS_60_CNT_SOCIAL_CIRCLE has a correlation coefficient of one, which could mean that both variables contain exactly same </a:t>
            </a:r>
            <a:r>
              <a:rPr lang="en-IN" sz="1500" dirty="0" err="1"/>
              <a:t>data.or</a:t>
            </a:r>
            <a:r>
              <a:rPr lang="en-IN" sz="1500" dirty="0"/>
              <a:t> it could mean that with in 60 days of duration data is not changing for a same social circle</a:t>
            </a:r>
          </a:p>
          <a:p>
            <a:pPr marL="285750" indent="-285750">
              <a:buFont typeface="Arial" panose="020B0604020202020204" pitchFamily="34" charset="0"/>
              <a:buChar char="•"/>
            </a:pPr>
            <a:endParaRPr lang="en-US" sz="1500" dirty="0"/>
          </a:p>
        </p:txBody>
      </p:sp>
    </p:spTree>
    <p:extLst>
      <p:ext uri="{BB962C8B-B14F-4D97-AF65-F5344CB8AC3E}">
        <p14:creationId xmlns:p14="http://schemas.microsoft.com/office/powerpoint/2010/main" val="11247440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14350" y="1"/>
            <a:ext cx="10153649" cy="771524"/>
          </a:xfrm>
        </p:spPr>
        <p:txBody>
          <a:bodyPr>
            <a:normAutofit/>
          </a:bodyPr>
          <a:lstStyle/>
          <a:p>
            <a:pPr algn="ctr"/>
            <a:r>
              <a:rPr lang="en-IN" sz="2500" u="sng" dirty="0"/>
              <a:t>Correlation between variables</a:t>
            </a:r>
          </a:p>
        </p:txBody>
      </p:sp>
      <p:sp>
        <p:nvSpPr>
          <p:cNvPr id="3" name="Content Placeholder 2"/>
          <p:cNvSpPr>
            <a:spLocks noGrp="1"/>
          </p:cNvSpPr>
          <p:nvPr>
            <p:ph idx="4294967295"/>
          </p:nvPr>
        </p:nvSpPr>
        <p:spPr>
          <a:xfrm>
            <a:off x="273051" y="1000126"/>
            <a:ext cx="4613274" cy="5329237"/>
          </a:xfrm>
        </p:spPr>
        <p:txBody>
          <a:bodyPr>
            <a:noAutofit/>
          </a:bodyPr>
          <a:lstStyle/>
          <a:p>
            <a:pPr>
              <a:buNone/>
            </a:pPr>
            <a:r>
              <a:rPr lang="en-IN" sz="1500" b="1" dirty="0"/>
              <a:t>Inferences :</a:t>
            </a:r>
          </a:p>
          <a:p>
            <a:pPr>
              <a:buFont typeface="Arial" panose="020B0604020202020204" pitchFamily="34" charset="0"/>
              <a:buChar char="•"/>
            </a:pPr>
            <a:r>
              <a:rPr lang="en-IN" sz="1500" b="1" dirty="0"/>
              <a:t> From the above correlation we can say that Final credit amount on the previous application(AMT_CREDIT_P) has a high correlation with AMT_APPLICATION , for the amount which client initially applied.</a:t>
            </a:r>
          </a:p>
          <a:p>
            <a:pPr>
              <a:buFont typeface="Arial" panose="020B0604020202020204" pitchFamily="34" charset="0"/>
              <a:buChar char="•"/>
            </a:pPr>
            <a:r>
              <a:rPr lang="en-IN" sz="1500" b="1" dirty="0"/>
              <a:t> Higher the count of children , less is the years employed.</a:t>
            </a:r>
          </a:p>
          <a:p>
            <a:pPr>
              <a:buFont typeface="Arial" panose="020B0604020202020204" pitchFamily="34" charset="0"/>
              <a:buChar char="•"/>
            </a:pPr>
            <a:r>
              <a:rPr lang="en-IN" sz="1500" b="1" dirty="0"/>
              <a:t>For consumer loans, higher the price of the goods given in exchange for loan, higher is the loan credited given to the customer</a:t>
            </a:r>
          </a:p>
          <a:p>
            <a:pPr>
              <a:buFont typeface="Arial" panose="020B0604020202020204" pitchFamily="34" charset="0"/>
              <a:buChar char="•"/>
            </a:pPr>
            <a:r>
              <a:rPr lang="en-IN" sz="1500" b="1" dirty="0"/>
              <a:t> For DAYS employed has a negative correlation between hours application process start from previous data. Faster application process happens when the client is employed for more days.</a:t>
            </a:r>
          </a:p>
          <a:p>
            <a:pPr>
              <a:buFont typeface="Arial" panose="020B0604020202020204" pitchFamily="34" charset="0"/>
              <a:buChar char="•"/>
            </a:pPr>
            <a:r>
              <a:rPr lang="en-IN" sz="1500" b="1" dirty="0"/>
              <a:t> Higher Number of enquiries to Credit Bureau about the client one day year, higher is the days took for decision.</a:t>
            </a:r>
          </a:p>
        </p:txBody>
      </p:sp>
      <p:pic>
        <p:nvPicPr>
          <p:cNvPr id="19458" name="Picture 2"/>
          <p:cNvPicPr>
            <a:picLocks noChangeAspect="1" noChangeArrowheads="1"/>
          </p:cNvPicPr>
          <p:nvPr/>
        </p:nvPicPr>
        <p:blipFill>
          <a:blip r:embed="rId2"/>
          <a:srcRect/>
          <a:stretch>
            <a:fillRect/>
          </a:stretch>
        </p:blipFill>
        <p:spPr bwMode="auto">
          <a:xfrm>
            <a:off x="6768612" y="2600497"/>
            <a:ext cx="4061314" cy="2683260"/>
          </a:xfrm>
          <a:prstGeom prst="rect">
            <a:avLst/>
          </a:prstGeom>
          <a:noFill/>
          <a:ln w="9525">
            <a:noFill/>
            <a:miter lim="800000"/>
            <a:headEnd/>
            <a:tailEnd/>
          </a:ln>
          <a:effectLst/>
        </p:spPr>
      </p:pic>
      <p:pic>
        <p:nvPicPr>
          <p:cNvPr id="11266" name="Picture 2">
            <a:extLst>
              <a:ext uri="{FF2B5EF4-FFF2-40B4-BE49-F238E27FC236}">
                <a16:creationId xmlns:a16="http://schemas.microsoft.com/office/drawing/2014/main" id="{3B109511-52B8-5847-AD1C-382857B5A1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14925" y="1000126"/>
            <a:ext cx="6804024" cy="517207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u="sng" dirty="0"/>
              <a:t>Conclusion:</a:t>
            </a:r>
          </a:p>
        </p:txBody>
      </p:sp>
      <p:sp>
        <p:nvSpPr>
          <p:cNvPr id="3" name="Content Placeholder 2"/>
          <p:cNvSpPr>
            <a:spLocks noGrp="1"/>
          </p:cNvSpPr>
          <p:nvPr>
            <p:ph idx="1"/>
          </p:nvPr>
        </p:nvSpPr>
        <p:spPr>
          <a:xfrm>
            <a:off x="1952596" y="1428737"/>
            <a:ext cx="8229600" cy="4525963"/>
          </a:xfrm>
        </p:spPr>
        <p:txBody>
          <a:bodyPr>
            <a:normAutofit/>
          </a:bodyPr>
          <a:lstStyle/>
          <a:p>
            <a:endParaRPr lang="en-IN" dirty="0"/>
          </a:p>
          <a:p>
            <a:pPr>
              <a:buFont typeface="Arial" panose="020B0604020202020204" pitchFamily="34" charset="0"/>
              <a:buChar char="•"/>
            </a:pPr>
            <a:r>
              <a:rPr lang="en-IN" dirty="0"/>
              <a:t>As per our observation, loans repayment is most likely to be done without any difficulties for men and women who are of following income range categories: 100000-150000.</a:t>
            </a:r>
          </a:p>
          <a:p>
            <a:pPr>
              <a:buFont typeface="Arial" panose="020B0604020202020204" pitchFamily="34" charset="0"/>
              <a:buChar char="•"/>
            </a:pPr>
            <a:r>
              <a:rPr lang="en-IN" dirty="0"/>
              <a:t>Business Entity Type3 has equal chances of being defaulters and non-defaulters.</a:t>
            </a:r>
          </a:p>
          <a:p>
            <a:pPr>
              <a:buFont typeface="Arial" panose="020B0604020202020204" pitchFamily="34" charset="0"/>
              <a:buChar char="•"/>
            </a:pPr>
            <a:r>
              <a:rPr lang="en-IN" dirty="0"/>
              <a:t>Working officials, commercial associates and pensioners are the  potential customers a bank can give loans to.</a:t>
            </a:r>
          </a:p>
          <a:p>
            <a:pPr>
              <a:buFont typeface="Arial" panose="020B0604020202020204" pitchFamily="34" charset="0"/>
              <a:buChar char="•"/>
            </a:pPr>
            <a:r>
              <a:rPr lang="en-IN" dirty="0"/>
              <a:t>People with academic degree has high income compared to other educational background and they </a:t>
            </a:r>
            <a:r>
              <a:rPr lang="en-US" dirty="0"/>
              <a:t>tend to default less. Even then </a:t>
            </a:r>
            <a:r>
              <a:rPr lang="en-US" b="1" dirty="0"/>
              <a:t>married</a:t>
            </a:r>
            <a:r>
              <a:rPr lang="en-US" dirty="0"/>
              <a:t> people within academic degree category can become defaulters.</a:t>
            </a:r>
            <a:endParaRPr lang="en-IN" dirty="0"/>
          </a:p>
          <a:p>
            <a:endParaRPr lang="en-IN"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C86D3-8FD1-4F47-A319-7D0542E48B2F}"/>
              </a:ext>
            </a:extLst>
          </p:cNvPr>
          <p:cNvSpPr>
            <a:spLocks noGrp="1"/>
          </p:cNvSpPr>
          <p:nvPr>
            <p:ph type="title"/>
          </p:nvPr>
        </p:nvSpPr>
        <p:spPr>
          <a:xfrm>
            <a:off x="1097280" y="286603"/>
            <a:ext cx="10058400" cy="1450757"/>
          </a:xfrm>
        </p:spPr>
        <p:txBody>
          <a:bodyPr vert="horz" lIns="91440" tIns="45720" rIns="91440" bIns="45720" rtlCol="0">
            <a:normAutofit/>
          </a:bodyPr>
          <a:lstStyle/>
          <a:p>
            <a:r>
              <a:rPr lang="en-IN" dirty="0"/>
              <a:t>Problem Statement</a:t>
            </a:r>
            <a:endParaRPr lang="en-US" dirty="0"/>
          </a:p>
        </p:txBody>
      </p:sp>
      <p:sp>
        <p:nvSpPr>
          <p:cNvPr id="5" name="Content Placeholder 4">
            <a:extLst>
              <a:ext uri="{FF2B5EF4-FFF2-40B4-BE49-F238E27FC236}">
                <a16:creationId xmlns:a16="http://schemas.microsoft.com/office/drawing/2014/main" id="{1E76674D-29E8-4BA6-AD63-C37505A941C4}"/>
              </a:ext>
            </a:extLst>
          </p:cNvPr>
          <p:cNvSpPr>
            <a:spLocks noGrp="1"/>
          </p:cNvSpPr>
          <p:nvPr>
            <p:ph idx="1"/>
          </p:nvPr>
        </p:nvSpPr>
        <p:spPr/>
        <p:txBody>
          <a:bodyPr/>
          <a:lstStyle/>
          <a:p>
            <a:r>
              <a:rPr lang="en-US" dirty="0"/>
              <a:t>Loan providing company wants to understand the driving factors behind loan default, i.e. the variables which are strong indicators of default. Two types of risks are associated with the bank’s decision: </a:t>
            </a:r>
          </a:p>
          <a:p>
            <a:r>
              <a:rPr lang="en-US" dirty="0"/>
              <a:t>• If the applicant is likely to repay the loan, then not approving the loan results in a loss of business to the company </a:t>
            </a:r>
          </a:p>
          <a:p>
            <a:r>
              <a:rPr lang="en-US" dirty="0"/>
              <a:t>• If the applicant is not likely to repay the loan, i.e. he/she is likely to default, then approving the loan may lead to a financial loss for the company. </a:t>
            </a:r>
            <a:endParaRPr lang="en-IN" dirty="0"/>
          </a:p>
        </p:txBody>
      </p:sp>
    </p:spTree>
    <p:extLst>
      <p:ext uri="{BB962C8B-B14F-4D97-AF65-F5344CB8AC3E}">
        <p14:creationId xmlns:p14="http://schemas.microsoft.com/office/powerpoint/2010/main" val="29335143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7F23D-667C-4AEC-8155-CA856E1F674A}"/>
              </a:ext>
            </a:extLst>
          </p:cNvPr>
          <p:cNvSpPr>
            <a:spLocks noGrp="1"/>
          </p:cNvSpPr>
          <p:nvPr>
            <p:ph type="title"/>
          </p:nvPr>
        </p:nvSpPr>
        <p:spPr>
          <a:xfrm>
            <a:off x="1097280" y="1074198"/>
            <a:ext cx="10058400" cy="663162"/>
          </a:xfrm>
        </p:spPr>
        <p:txBody>
          <a:bodyPr>
            <a:normAutofit fontScale="90000"/>
          </a:bodyPr>
          <a:lstStyle/>
          <a:p>
            <a:r>
              <a:rPr lang="en-IN" dirty="0"/>
              <a:t>Analysis Approach</a:t>
            </a:r>
          </a:p>
        </p:txBody>
      </p:sp>
      <p:sp>
        <p:nvSpPr>
          <p:cNvPr id="3" name="Content Placeholder 2">
            <a:extLst>
              <a:ext uri="{FF2B5EF4-FFF2-40B4-BE49-F238E27FC236}">
                <a16:creationId xmlns:a16="http://schemas.microsoft.com/office/drawing/2014/main" id="{46AD689B-37B7-4DD4-B90C-83149913BF7E}"/>
              </a:ext>
            </a:extLst>
          </p:cNvPr>
          <p:cNvSpPr>
            <a:spLocks noGrp="1"/>
          </p:cNvSpPr>
          <p:nvPr>
            <p:ph idx="1"/>
          </p:nvPr>
        </p:nvSpPr>
        <p:spPr>
          <a:xfrm>
            <a:off x="1097280" y="2134833"/>
            <a:ext cx="10195116" cy="3793001"/>
          </a:xfrm>
        </p:spPr>
        <p:txBody>
          <a:bodyPr>
            <a:noAutofit/>
          </a:bodyPr>
          <a:lstStyle/>
          <a:p>
            <a:pPr marL="0" indent="0">
              <a:buNone/>
            </a:pPr>
            <a:r>
              <a:rPr lang="en-US" sz="1800" b="1" dirty="0"/>
              <a:t>Analysis approach focuses on identifying key factors/variables that could possibly influence a loan applicant to be a defaulter or not. These insights can help bank to approve or reject applicants.</a:t>
            </a:r>
          </a:p>
          <a:p>
            <a:pPr marL="0" indent="0">
              <a:buNone/>
            </a:pPr>
            <a:r>
              <a:rPr lang="en-US" sz="1800" b="1" dirty="0"/>
              <a:t>This analysis also aims to identify top correlations between the available data variables.</a:t>
            </a:r>
          </a:p>
          <a:p>
            <a:pPr marL="0" indent="0">
              <a:buNone/>
            </a:pPr>
            <a:r>
              <a:rPr lang="en-US" sz="1800" b="1" dirty="0"/>
              <a:t>Steps followed for analysis:</a:t>
            </a:r>
          </a:p>
          <a:p>
            <a:pPr>
              <a:buFont typeface="Wingdings" pitchFamily="2" charset="2"/>
              <a:buChar char="§"/>
            </a:pPr>
            <a:r>
              <a:rPr lang="en-US" sz="1800" b="1" dirty="0"/>
              <a:t>Null values and outliers were identified , handled and sufficient data cleaning was performed.</a:t>
            </a:r>
          </a:p>
          <a:p>
            <a:pPr>
              <a:buFont typeface="Wingdings" pitchFamily="2" charset="2"/>
              <a:buChar char="§"/>
            </a:pPr>
            <a:r>
              <a:rPr lang="en-US" sz="1800" b="1" dirty="0"/>
              <a:t>Created new columns for easy analysis when needed.</a:t>
            </a:r>
          </a:p>
          <a:p>
            <a:pPr>
              <a:buFont typeface="Wingdings" pitchFamily="2" charset="2"/>
              <a:buChar char="§"/>
            </a:pPr>
            <a:r>
              <a:rPr lang="en-US" sz="1800" b="1" dirty="0"/>
              <a:t>Found out imbalance in the data.</a:t>
            </a:r>
          </a:p>
          <a:p>
            <a:pPr>
              <a:buFont typeface="Wingdings" pitchFamily="2" charset="2"/>
              <a:buChar char="§"/>
            </a:pPr>
            <a:r>
              <a:rPr lang="en-US" sz="1800" b="1" dirty="0"/>
              <a:t>Derived insights after conducting univariate, bivariate and multivariate analysis.</a:t>
            </a:r>
          </a:p>
          <a:p>
            <a:pPr marL="0" indent="0">
              <a:buNone/>
            </a:pPr>
            <a:endParaRPr lang="en-US" sz="1800" b="1" dirty="0"/>
          </a:p>
        </p:txBody>
      </p:sp>
    </p:spTree>
    <p:extLst>
      <p:ext uri="{BB962C8B-B14F-4D97-AF65-F5344CB8AC3E}">
        <p14:creationId xmlns:p14="http://schemas.microsoft.com/office/powerpoint/2010/main" val="5671130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72C6A0-A442-4C94-9EDF-34BE75D609E1}"/>
              </a:ext>
            </a:extLst>
          </p:cNvPr>
          <p:cNvSpPr>
            <a:spLocks noGrp="1"/>
          </p:cNvSpPr>
          <p:nvPr>
            <p:ph type="title"/>
          </p:nvPr>
        </p:nvSpPr>
        <p:spPr>
          <a:xfrm>
            <a:off x="1097280" y="286603"/>
            <a:ext cx="9751233" cy="1338011"/>
          </a:xfrm>
        </p:spPr>
        <p:txBody>
          <a:bodyPr>
            <a:normAutofit fontScale="90000"/>
          </a:bodyPr>
          <a:lstStyle/>
          <a:p>
            <a:pPr algn="ctr"/>
            <a:r>
              <a:rPr lang="en-US" dirty="0"/>
              <a:t>Steps carried out in EDA </a:t>
            </a:r>
            <a:br>
              <a:rPr lang="en-US" dirty="0"/>
            </a:br>
            <a:r>
              <a:rPr lang="en-US" dirty="0"/>
              <a:t>for Credit Case Study</a:t>
            </a:r>
            <a:endParaRPr lang="en-IN" dirty="0"/>
          </a:p>
        </p:txBody>
      </p:sp>
      <p:sp>
        <p:nvSpPr>
          <p:cNvPr id="3" name="Content Placeholder 2">
            <a:extLst>
              <a:ext uri="{FF2B5EF4-FFF2-40B4-BE49-F238E27FC236}">
                <a16:creationId xmlns:a16="http://schemas.microsoft.com/office/drawing/2014/main" id="{734499FF-5742-4D30-A972-185B3363356C}"/>
              </a:ext>
            </a:extLst>
          </p:cNvPr>
          <p:cNvSpPr>
            <a:spLocks noGrp="1"/>
          </p:cNvSpPr>
          <p:nvPr>
            <p:ph idx="1"/>
          </p:nvPr>
        </p:nvSpPr>
        <p:spPr>
          <a:xfrm>
            <a:off x="1097280" y="2086253"/>
            <a:ext cx="9992704" cy="1866622"/>
          </a:xfrm>
        </p:spPr>
        <p:txBody>
          <a:bodyPr/>
          <a:lstStyle/>
          <a:p>
            <a:r>
              <a:rPr lang="en-IN" dirty="0"/>
              <a:t>Data Understanding 		Data Cleaning		Data Analysis(Univariate/Bivariate)</a:t>
            </a:r>
          </a:p>
          <a:p>
            <a:r>
              <a:rPr lang="en-IN" dirty="0"/>
              <a:t> </a:t>
            </a:r>
          </a:p>
        </p:txBody>
      </p:sp>
      <p:pic>
        <p:nvPicPr>
          <p:cNvPr id="1028" name="Picture 4" descr="Step 1 Data Cleansing And Mining - Data Cleaning Icon Png, Transparent Png  , Transparent Png Image - PNGitem">
            <a:extLst>
              <a:ext uri="{FF2B5EF4-FFF2-40B4-BE49-F238E27FC236}">
                <a16:creationId xmlns:a16="http://schemas.microsoft.com/office/drawing/2014/main" id="{A1ED2ADE-BECD-476D-9EAD-FFED3A59191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95254" y="2564826"/>
            <a:ext cx="1481722" cy="120949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Analysis, business, chart, round, statistics icon - Download on Iconfinder">
            <a:extLst>
              <a:ext uri="{FF2B5EF4-FFF2-40B4-BE49-F238E27FC236}">
                <a16:creationId xmlns:a16="http://schemas.microsoft.com/office/drawing/2014/main" id="{2CF59D3C-5574-4A70-89F5-A650DD71BE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46455" y="2422754"/>
            <a:ext cx="1351571" cy="1351571"/>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2">
            <a:extLst>
              <a:ext uri="{FF2B5EF4-FFF2-40B4-BE49-F238E27FC236}">
                <a16:creationId xmlns:a16="http://schemas.microsoft.com/office/drawing/2014/main" id="{5E4B4A76-B92C-4F66-9D43-EC8372D9B9D8}"/>
              </a:ext>
            </a:extLst>
          </p:cNvPr>
          <p:cNvSpPr txBox="1">
            <a:spLocks/>
          </p:cNvSpPr>
          <p:nvPr/>
        </p:nvSpPr>
        <p:spPr>
          <a:xfrm>
            <a:off x="1097280" y="3952875"/>
            <a:ext cx="9992704" cy="1866622"/>
          </a:xfrm>
          <a:prstGeom prst="rect">
            <a:avLst/>
          </a:prstGeom>
        </p:spPr>
        <p:txBody>
          <a:bodyPr vert="horz" lIns="0" tIns="45720" rIns="0" bIns="45720" rtlCol="0">
            <a:norm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IN" dirty="0"/>
              <a:t>                          Correlation Analysis		Insights &amp; Conclusions</a:t>
            </a:r>
          </a:p>
          <a:p>
            <a:r>
              <a:rPr lang="en-IN" dirty="0"/>
              <a:t> </a:t>
            </a:r>
          </a:p>
        </p:txBody>
      </p:sp>
      <p:pic>
        <p:nvPicPr>
          <p:cNvPr id="8" name="Picture 2" descr="Understanding - Free people icons">
            <a:extLst>
              <a:ext uri="{FF2B5EF4-FFF2-40B4-BE49-F238E27FC236}">
                <a16:creationId xmlns:a16="http://schemas.microsoft.com/office/drawing/2014/main" id="{24D303DB-5A37-424A-A19B-BD448A9B9FE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6094" y="2516318"/>
            <a:ext cx="2488596" cy="1306513"/>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Correlation Icons - Download Free Vector Icons | Noun Project">
            <a:extLst>
              <a:ext uri="{FF2B5EF4-FFF2-40B4-BE49-F238E27FC236}">
                <a16:creationId xmlns:a16="http://schemas.microsoft.com/office/drawing/2014/main" id="{1ADAD40C-B745-47E8-AA85-EE6CBED130B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23528" y="4361525"/>
            <a:ext cx="1457972" cy="1457972"/>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Concept, conclusion, consideration, enterprising, idea, suggestion,  visionary icon - Download on Iconfinder">
            <a:extLst>
              <a:ext uri="{FF2B5EF4-FFF2-40B4-BE49-F238E27FC236}">
                <a16:creationId xmlns:a16="http://schemas.microsoft.com/office/drawing/2014/main" id="{C392C9CD-8C78-420D-A899-A82D84415EB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81516" y="4337111"/>
            <a:ext cx="1364940" cy="13649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26128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3F9803-38C2-4B18-AE46-56A00E4E92A8}"/>
              </a:ext>
            </a:extLst>
          </p:cNvPr>
          <p:cNvSpPr>
            <a:spLocks noGrp="1"/>
          </p:cNvSpPr>
          <p:nvPr>
            <p:ph type="title"/>
          </p:nvPr>
        </p:nvSpPr>
        <p:spPr/>
        <p:txBody>
          <a:bodyPr/>
          <a:lstStyle/>
          <a:p>
            <a:r>
              <a:rPr lang="en-IN" dirty="0"/>
              <a:t>Data Understanding</a:t>
            </a:r>
          </a:p>
        </p:txBody>
      </p:sp>
      <p:graphicFrame>
        <p:nvGraphicFramePr>
          <p:cNvPr id="5" name="Table 5">
            <a:extLst>
              <a:ext uri="{FF2B5EF4-FFF2-40B4-BE49-F238E27FC236}">
                <a16:creationId xmlns:a16="http://schemas.microsoft.com/office/drawing/2014/main" id="{AFBD4177-B3B5-478A-B026-7CDF2C4CD6B9}"/>
              </a:ext>
            </a:extLst>
          </p:cNvPr>
          <p:cNvGraphicFramePr>
            <a:graphicFrameLocks noGrp="1"/>
          </p:cNvGraphicFramePr>
          <p:nvPr>
            <p:ph idx="1"/>
            <p:extLst>
              <p:ext uri="{D42A27DB-BD31-4B8C-83A1-F6EECF244321}">
                <p14:modId xmlns:p14="http://schemas.microsoft.com/office/powerpoint/2010/main" val="3285162796"/>
              </p:ext>
            </p:extLst>
          </p:nvPr>
        </p:nvGraphicFramePr>
        <p:xfrm>
          <a:off x="1096963" y="2091559"/>
          <a:ext cx="10058400" cy="3398409"/>
        </p:xfrm>
        <a:graphic>
          <a:graphicData uri="http://schemas.openxmlformats.org/drawingml/2006/table">
            <a:tbl>
              <a:tblPr firstRow="1" bandRow="1">
                <a:tableStyleId>{5C22544A-7EE6-4342-B048-85BDC9FD1C3A}</a:tableStyleId>
              </a:tblPr>
              <a:tblGrid>
                <a:gridCol w="4568113">
                  <a:extLst>
                    <a:ext uri="{9D8B030D-6E8A-4147-A177-3AD203B41FA5}">
                      <a16:colId xmlns:a16="http://schemas.microsoft.com/office/drawing/2014/main" val="1220243091"/>
                    </a:ext>
                  </a:extLst>
                </a:gridCol>
                <a:gridCol w="5490287">
                  <a:extLst>
                    <a:ext uri="{9D8B030D-6E8A-4147-A177-3AD203B41FA5}">
                      <a16:colId xmlns:a16="http://schemas.microsoft.com/office/drawing/2014/main" val="1409034601"/>
                    </a:ext>
                  </a:extLst>
                </a:gridCol>
              </a:tblGrid>
              <a:tr h="377601">
                <a:tc>
                  <a:txBody>
                    <a:bodyPr/>
                    <a:lstStyle/>
                    <a:p>
                      <a:r>
                        <a:rPr lang="en-IN" dirty="0"/>
                        <a:t>Applicant Demographics</a:t>
                      </a:r>
                    </a:p>
                  </a:txBody>
                  <a:tcPr/>
                </a:tc>
                <a:tc>
                  <a:txBody>
                    <a:bodyPr/>
                    <a:lstStyle/>
                    <a:p>
                      <a:r>
                        <a:rPr lang="en-IN" dirty="0"/>
                        <a:t>Loan related information</a:t>
                      </a:r>
                    </a:p>
                  </a:txBody>
                  <a:tcPr/>
                </a:tc>
                <a:extLst>
                  <a:ext uri="{0D108BD9-81ED-4DB2-BD59-A6C34878D82A}">
                    <a16:rowId xmlns:a16="http://schemas.microsoft.com/office/drawing/2014/main" val="3389312452"/>
                  </a:ext>
                </a:extLst>
              </a:tr>
              <a:tr h="377601">
                <a:tc>
                  <a:txBody>
                    <a:bodyPr/>
                    <a:lstStyle/>
                    <a:p>
                      <a:r>
                        <a:rPr lang="en-US" dirty="0"/>
                        <a:t>AMT_INCOME_TOTAL</a:t>
                      </a:r>
                      <a:endParaRPr lang="en-IN" dirty="0"/>
                    </a:p>
                  </a:txBody>
                  <a:tcPr/>
                </a:tc>
                <a:tc rowSpan="2">
                  <a:txBody>
                    <a:bodyPr/>
                    <a:lstStyle/>
                    <a:p>
                      <a:r>
                        <a:rPr lang="en-US" dirty="0"/>
                        <a:t>AMT_CREDIT</a:t>
                      </a:r>
                    </a:p>
                  </a:txBody>
                  <a:tcPr/>
                </a:tc>
                <a:extLst>
                  <a:ext uri="{0D108BD9-81ED-4DB2-BD59-A6C34878D82A}">
                    <a16:rowId xmlns:a16="http://schemas.microsoft.com/office/drawing/2014/main" val="2861403681"/>
                  </a:ext>
                </a:extLst>
              </a:tr>
              <a:tr h="377601">
                <a:tc>
                  <a:txBody>
                    <a:bodyPr/>
                    <a:lstStyle/>
                    <a:p>
                      <a:r>
                        <a:rPr lang="en-US" dirty="0"/>
                        <a:t>CODE_GENDER </a:t>
                      </a:r>
                      <a:endParaRPr lang="en-IN" dirty="0"/>
                    </a:p>
                  </a:txBody>
                  <a:tcPr/>
                </a:tc>
                <a:tc vMerge="1">
                  <a:txBody>
                    <a:bodyPr/>
                    <a:lstStyle/>
                    <a:p>
                      <a:endParaRPr lang="en-IN" dirty="0"/>
                    </a:p>
                  </a:txBody>
                  <a:tcPr/>
                </a:tc>
                <a:extLst>
                  <a:ext uri="{0D108BD9-81ED-4DB2-BD59-A6C34878D82A}">
                    <a16:rowId xmlns:a16="http://schemas.microsoft.com/office/drawing/2014/main" val="1365854989"/>
                  </a:ext>
                </a:extLst>
              </a:tr>
              <a:tr h="377601">
                <a:tc>
                  <a:txBody>
                    <a:bodyPr/>
                    <a:lstStyle/>
                    <a:p>
                      <a:r>
                        <a:rPr lang="en-US" dirty="0"/>
                        <a:t>NAME_FAMILY_STATUS </a:t>
                      </a:r>
                      <a:endParaRPr lang="en-IN" dirty="0"/>
                    </a:p>
                  </a:txBody>
                  <a:tcPr/>
                </a:tc>
                <a:tc rowSpan="2">
                  <a:txBody>
                    <a:bodyPr/>
                    <a:lstStyle/>
                    <a:p>
                      <a:r>
                        <a:rPr lang="en-US" dirty="0"/>
                        <a:t>AMT_ANNIUTY</a:t>
                      </a:r>
                      <a:endParaRPr lang="en-IN" dirty="0"/>
                    </a:p>
                  </a:txBody>
                  <a:tcPr/>
                </a:tc>
                <a:extLst>
                  <a:ext uri="{0D108BD9-81ED-4DB2-BD59-A6C34878D82A}">
                    <a16:rowId xmlns:a16="http://schemas.microsoft.com/office/drawing/2014/main" val="3888316013"/>
                  </a:ext>
                </a:extLst>
              </a:tr>
              <a:tr h="377601">
                <a:tc>
                  <a:txBody>
                    <a:bodyPr/>
                    <a:lstStyle/>
                    <a:p>
                      <a:r>
                        <a:rPr lang="en-US" dirty="0"/>
                        <a:t>NAME_EDUCATION_TYPE </a:t>
                      </a:r>
                      <a:endParaRPr lang="en-IN" dirty="0"/>
                    </a:p>
                  </a:txBody>
                  <a:tcPr/>
                </a:tc>
                <a:tc vMerge="1">
                  <a:txBody>
                    <a:bodyPr/>
                    <a:lstStyle/>
                    <a:p>
                      <a:endParaRPr lang="en-IN" dirty="0"/>
                    </a:p>
                  </a:txBody>
                  <a:tcPr/>
                </a:tc>
                <a:extLst>
                  <a:ext uri="{0D108BD9-81ED-4DB2-BD59-A6C34878D82A}">
                    <a16:rowId xmlns:a16="http://schemas.microsoft.com/office/drawing/2014/main" val="111459756"/>
                  </a:ext>
                </a:extLst>
              </a:tr>
              <a:tr h="377601">
                <a:tc>
                  <a:txBody>
                    <a:bodyPr/>
                    <a:lstStyle/>
                    <a:p>
                      <a:r>
                        <a:rPr lang="en-US" dirty="0"/>
                        <a:t>REG_CITY_NOT_LIVE_CITY </a:t>
                      </a:r>
                      <a:endParaRPr lang="en-IN" dirty="0"/>
                    </a:p>
                  </a:txBody>
                  <a:tcPr/>
                </a:tc>
                <a:tc rowSpan="2">
                  <a:txBody>
                    <a:bodyPr/>
                    <a:lstStyle/>
                    <a:p>
                      <a:r>
                        <a:rPr lang="en-US" dirty="0"/>
                        <a:t>AMT_GOODS_PRICE</a:t>
                      </a:r>
                      <a:endParaRPr lang="en-IN" dirty="0"/>
                    </a:p>
                  </a:txBody>
                  <a:tcPr/>
                </a:tc>
                <a:extLst>
                  <a:ext uri="{0D108BD9-81ED-4DB2-BD59-A6C34878D82A}">
                    <a16:rowId xmlns:a16="http://schemas.microsoft.com/office/drawing/2014/main" val="1321918268"/>
                  </a:ext>
                </a:extLst>
              </a:tr>
              <a:tr h="377601">
                <a:tc>
                  <a:txBody>
                    <a:bodyPr/>
                    <a:lstStyle/>
                    <a:p>
                      <a:r>
                        <a:rPr lang="en-US" dirty="0"/>
                        <a:t>ORGANIZATION_TYPE </a:t>
                      </a:r>
                      <a:endParaRPr lang="en-IN" dirty="0"/>
                    </a:p>
                  </a:txBody>
                  <a:tcPr/>
                </a:tc>
                <a:tc vMerge="1">
                  <a:txBody>
                    <a:bodyPr/>
                    <a:lstStyle/>
                    <a:p>
                      <a:endParaRPr lang="en-IN" dirty="0"/>
                    </a:p>
                  </a:txBody>
                  <a:tcPr/>
                </a:tc>
                <a:extLst>
                  <a:ext uri="{0D108BD9-81ED-4DB2-BD59-A6C34878D82A}">
                    <a16:rowId xmlns:a16="http://schemas.microsoft.com/office/drawing/2014/main" val="671547540"/>
                  </a:ext>
                </a:extLst>
              </a:tr>
              <a:tr h="377601">
                <a:tc>
                  <a:txBody>
                    <a:bodyPr/>
                    <a:lstStyle/>
                    <a:p>
                      <a:r>
                        <a:rPr lang="en-US" dirty="0"/>
                        <a:t>NAME_INCOME_TYPE </a:t>
                      </a:r>
                      <a:endParaRPr lang="en-IN" dirty="0"/>
                    </a:p>
                  </a:txBody>
                  <a:tcPr/>
                </a:tc>
                <a:tc rowSpan="2">
                  <a:txBody>
                    <a:bodyPr/>
                    <a:lstStyle/>
                    <a:p>
                      <a:r>
                        <a:rPr lang="en-US" dirty="0"/>
                        <a:t>NAME_CONTRACT_TYPE</a:t>
                      </a:r>
                      <a:endParaRPr lang="en-IN" dirty="0"/>
                    </a:p>
                  </a:txBody>
                  <a:tcPr/>
                </a:tc>
                <a:extLst>
                  <a:ext uri="{0D108BD9-81ED-4DB2-BD59-A6C34878D82A}">
                    <a16:rowId xmlns:a16="http://schemas.microsoft.com/office/drawing/2014/main" val="1250251184"/>
                  </a:ext>
                </a:extLst>
              </a:tr>
              <a:tr h="377601">
                <a:tc>
                  <a:txBody>
                    <a:bodyPr/>
                    <a:lstStyle/>
                    <a:p>
                      <a:r>
                        <a:rPr lang="en-US" dirty="0"/>
                        <a:t>OCCUPATION_TYPE</a:t>
                      </a:r>
                      <a:endParaRPr lang="en-IN" dirty="0"/>
                    </a:p>
                  </a:txBody>
                  <a:tcPr/>
                </a:tc>
                <a:tc vMerge="1">
                  <a:txBody>
                    <a:bodyPr/>
                    <a:lstStyle/>
                    <a:p>
                      <a:endParaRPr lang="en-IN" dirty="0"/>
                    </a:p>
                  </a:txBody>
                  <a:tcPr/>
                </a:tc>
                <a:extLst>
                  <a:ext uri="{0D108BD9-81ED-4DB2-BD59-A6C34878D82A}">
                    <a16:rowId xmlns:a16="http://schemas.microsoft.com/office/drawing/2014/main" val="696530390"/>
                  </a:ext>
                </a:extLst>
              </a:tr>
            </a:tbl>
          </a:graphicData>
        </a:graphic>
      </p:graphicFrame>
    </p:spTree>
    <p:extLst>
      <p:ext uri="{BB962C8B-B14F-4D97-AF65-F5344CB8AC3E}">
        <p14:creationId xmlns:p14="http://schemas.microsoft.com/office/powerpoint/2010/main" val="5829675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48C33F-BB2D-FF4A-A8EF-68FC8F0FC41B}"/>
              </a:ext>
            </a:extLst>
          </p:cNvPr>
          <p:cNvSpPr>
            <a:spLocks noGrp="1"/>
          </p:cNvSpPr>
          <p:nvPr>
            <p:ph type="title" idx="4294967295"/>
          </p:nvPr>
        </p:nvSpPr>
        <p:spPr>
          <a:xfrm>
            <a:off x="2133600" y="287338"/>
            <a:ext cx="10058400" cy="711200"/>
          </a:xfrm>
        </p:spPr>
        <p:txBody>
          <a:bodyPr>
            <a:normAutofit/>
          </a:bodyPr>
          <a:lstStyle/>
          <a:p>
            <a:r>
              <a:rPr lang="en-US" sz="2500" u="sng" dirty="0"/>
              <a:t>Association of variable gender with TARGET</a:t>
            </a:r>
          </a:p>
        </p:txBody>
      </p:sp>
      <p:pic>
        <p:nvPicPr>
          <p:cNvPr id="1028" name="Picture 4">
            <a:extLst>
              <a:ext uri="{FF2B5EF4-FFF2-40B4-BE49-F238E27FC236}">
                <a16:creationId xmlns:a16="http://schemas.microsoft.com/office/drawing/2014/main" id="{AFD42648-3C79-0845-BCF8-A7520B58E8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7287" y="1298006"/>
            <a:ext cx="5950634" cy="4976185"/>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0B614B21-9896-1C4A-AD39-D6C19C584A80}"/>
              </a:ext>
            </a:extLst>
          </p:cNvPr>
          <p:cNvSpPr txBox="1"/>
          <p:nvPr/>
        </p:nvSpPr>
        <p:spPr>
          <a:xfrm>
            <a:off x="6738426" y="2025748"/>
            <a:ext cx="5186287" cy="2308324"/>
          </a:xfrm>
          <a:prstGeom prst="rect">
            <a:avLst/>
          </a:prstGeom>
          <a:noFill/>
        </p:spPr>
        <p:txBody>
          <a:bodyPr wrap="square" rtlCol="0">
            <a:spAutoFit/>
          </a:bodyPr>
          <a:lstStyle/>
          <a:p>
            <a:pPr algn="just"/>
            <a:endParaRPr lang="en-IN" dirty="0"/>
          </a:p>
          <a:p>
            <a:r>
              <a:rPr lang="en-IN" dirty="0"/>
              <a:t>There are nearly twice female applicants</a:t>
            </a:r>
          </a:p>
          <a:p>
            <a:r>
              <a:rPr lang="en-IN" dirty="0"/>
              <a:t>than male applicants. Even though there</a:t>
            </a:r>
          </a:p>
          <a:p>
            <a:r>
              <a:rPr lang="en-IN" dirty="0"/>
              <a:t>are defaulters from both genders </a:t>
            </a:r>
          </a:p>
          <a:p>
            <a:r>
              <a:rPr lang="en-IN" dirty="0"/>
              <a:t>proportional to the gender counts, male applicants tend to default more than female applicants as count of defaulters for male and females are nearly same.</a:t>
            </a:r>
            <a:endParaRPr lang="en-US" dirty="0"/>
          </a:p>
        </p:txBody>
      </p:sp>
    </p:spTree>
    <p:extLst>
      <p:ext uri="{BB962C8B-B14F-4D97-AF65-F5344CB8AC3E}">
        <p14:creationId xmlns:p14="http://schemas.microsoft.com/office/powerpoint/2010/main" val="1852322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FB6F18C-28D8-6E47-A5ED-BCC2D40F62A9}"/>
              </a:ext>
            </a:extLst>
          </p:cNvPr>
          <p:cNvSpPr txBox="1"/>
          <p:nvPr/>
        </p:nvSpPr>
        <p:spPr>
          <a:xfrm>
            <a:off x="1434905" y="675248"/>
            <a:ext cx="7498079" cy="861774"/>
          </a:xfrm>
          <a:prstGeom prst="rect">
            <a:avLst/>
          </a:prstGeom>
          <a:noFill/>
        </p:spPr>
        <p:txBody>
          <a:bodyPr wrap="square" rtlCol="0">
            <a:spAutoFit/>
          </a:bodyPr>
          <a:lstStyle/>
          <a:p>
            <a:pPr algn="ctr"/>
            <a:r>
              <a:rPr lang="en-US" sz="2500" u="sng" dirty="0"/>
              <a:t>Association of variable </a:t>
            </a:r>
            <a:r>
              <a:rPr lang="en-IN" sz="2500" u="sng" dirty="0"/>
              <a:t>REGION_RATING_CLIENT </a:t>
            </a:r>
            <a:r>
              <a:rPr lang="en-US" sz="2500" u="sng" dirty="0"/>
              <a:t>with TARGET.</a:t>
            </a:r>
          </a:p>
        </p:txBody>
      </p:sp>
      <p:pic>
        <p:nvPicPr>
          <p:cNvPr id="2054" name="Picture 6">
            <a:extLst>
              <a:ext uri="{FF2B5EF4-FFF2-40B4-BE49-F238E27FC236}">
                <a16:creationId xmlns:a16="http://schemas.microsoft.com/office/drawing/2014/main" id="{B0F9EE77-2B5E-3A4D-B6BC-927A523F63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7114" y="1448232"/>
            <a:ext cx="6091311" cy="473452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3C3E4FAD-A99B-034E-9EC0-BCF540BA0572}"/>
              </a:ext>
            </a:extLst>
          </p:cNvPr>
          <p:cNvSpPr txBox="1"/>
          <p:nvPr/>
        </p:nvSpPr>
        <p:spPr>
          <a:xfrm>
            <a:off x="6879102" y="2067951"/>
            <a:ext cx="3938953" cy="1754326"/>
          </a:xfrm>
          <a:prstGeom prst="rect">
            <a:avLst/>
          </a:prstGeom>
          <a:noFill/>
        </p:spPr>
        <p:txBody>
          <a:bodyPr wrap="square" rtlCol="0">
            <a:spAutoFit/>
          </a:bodyPr>
          <a:lstStyle/>
          <a:p>
            <a:r>
              <a:rPr lang="en-IN" dirty="0"/>
              <a:t>Clients from Region2 seems to be availing and getting more loans. People from region with rating 3 have high default percentage.</a:t>
            </a:r>
          </a:p>
          <a:p>
            <a:r>
              <a:rPr lang="en-IN" dirty="0"/>
              <a:t>Less number of people default from region rated 1. </a:t>
            </a:r>
            <a:endParaRPr lang="en-US" dirty="0"/>
          </a:p>
        </p:txBody>
      </p:sp>
    </p:spTree>
    <p:extLst>
      <p:ext uri="{BB962C8B-B14F-4D97-AF65-F5344CB8AC3E}">
        <p14:creationId xmlns:p14="http://schemas.microsoft.com/office/powerpoint/2010/main" val="18653523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050400C3-AD5C-084B-A106-A001D741B3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2535" y="811501"/>
            <a:ext cx="10283483" cy="4587442"/>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8FDE6AFD-2E12-CD4A-8EB8-08773C869DCF}"/>
              </a:ext>
            </a:extLst>
          </p:cNvPr>
          <p:cNvSpPr/>
          <p:nvPr/>
        </p:nvSpPr>
        <p:spPr>
          <a:xfrm>
            <a:off x="1814732" y="334446"/>
            <a:ext cx="9713114" cy="477054"/>
          </a:xfrm>
          <a:prstGeom prst="rect">
            <a:avLst/>
          </a:prstGeom>
        </p:spPr>
        <p:txBody>
          <a:bodyPr wrap="square">
            <a:spAutoFit/>
          </a:bodyPr>
          <a:lstStyle/>
          <a:p>
            <a:pPr algn="just"/>
            <a:r>
              <a:rPr lang="en-US" sz="2500" u="sng" dirty="0"/>
              <a:t>Association of variable </a:t>
            </a:r>
            <a:r>
              <a:rPr lang="en-IN" sz="2500" u="sng" dirty="0"/>
              <a:t>ORGANIZATION_TYPE </a:t>
            </a:r>
            <a:r>
              <a:rPr lang="en-US" sz="2500" u="sng" dirty="0"/>
              <a:t>with TARGET.</a:t>
            </a:r>
          </a:p>
        </p:txBody>
      </p:sp>
      <p:sp>
        <p:nvSpPr>
          <p:cNvPr id="4" name="TextBox 3">
            <a:extLst>
              <a:ext uri="{FF2B5EF4-FFF2-40B4-BE49-F238E27FC236}">
                <a16:creationId xmlns:a16="http://schemas.microsoft.com/office/drawing/2014/main" id="{472EA271-5B47-B84B-8DA1-81836FEFEFA3}"/>
              </a:ext>
            </a:extLst>
          </p:cNvPr>
          <p:cNvSpPr txBox="1"/>
          <p:nvPr/>
        </p:nvSpPr>
        <p:spPr>
          <a:xfrm>
            <a:off x="580046" y="5781822"/>
            <a:ext cx="10947800" cy="646331"/>
          </a:xfrm>
          <a:prstGeom prst="rect">
            <a:avLst/>
          </a:prstGeom>
          <a:noFill/>
        </p:spPr>
        <p:txBody>
          <a:bodyPr wrap="square" rtlCol="0">
            <a:spAutoFit/>
          </a:bodyPr>
          <a:lstStyle/>
          <a:p>
            <a:r>
              <a:rPr lang="en-IN" dirty="0"/>
              <a:t>In the ORGANIZATION_TYPE column, Business Entity Type 3 and Self-employed tend to be having high default percentage. Even though applicants from construction organization are less, it also has considerable defaulters.</a:t>
            </a:r>
            <a:endParaRPr lang="en-US" dirty="0"/>
          </a:p>
        </p:txBody>
      </p:sp>
    </p:spTree>
    <p:extLst>
      <p:ext uri="{BB962C8B-B14F-4D97-AF65-F5344CB8AC3E}">
        <p14:creationId xmlns:p14="http://schemas.microsoft.com/office/powerpoint/2010/main" val="41771185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AA7E3FD2-0337-DC41-8AC4-87BEFF4C0D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7278" y="1208574"/>
            <a:ext cx="9423205" cy="360108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3BB0674C-8B26-B046-B668-0A5CB22699C8}"/>
              </a:ext>
            </a:extLst>
          </p:cNvPr>
          <p:cNvSpPr/>
          <p:nvPr/>
        </p:nvSpPr>
        <p:spPr>
          <a:xfrm>
            <a:off x="1533379" y="576775"/>
            <a:ext cx="8987104" cy="477054"/>
          </a:xfrm>
          <a:prstGeom prst="rect">
            <a:avLst/>
          </a:prstGeom>
        </p:spPr>
        <p:txBody>
          <a:bodyPr wrap="square">
            <a:spAutoFit/>
          </a:bodyPr>
          <a:lstStyle/>
          <a:p>
            <a:pPr algn="ctr"/>
            <a:r>
              <a:rPr lang="en-US" sz="2500" u="sng" dirty="0"/>
              <a:t>Association of variable </a:t>
            </a:r>
            <a:r>
              <a:rPr lang="en-IN" sz="2500" u="sng" dirty="0"/>
              <a:t>EXT_SOURCE_2 </a:t>
            </a:r>
            <a:r>
              <a:rPr lang="en-US" sz="2500" u="sng" dirty="0"/>
              <a:t>with TARGET.</a:t>
            </a:r>
          </a:p>
        </p:txBody>
      </p:sp>
      <p:sp>
        <p:nvSpPr>
          <p:cNvPr id="4" name="TextBox 3">
            <a:extLst>
              <a:ext uri="{FF2B5EF4-FFF2-40B4-BE49-F238E27FC236}">
                <a16:creationId xmlns:a16="http://schemas.microsoft.com/office/drawing/2014/main" id="{870FC029-BCE1-E641-9B5A-448B98D82AA9}"/>
              </a:ext>
            </a:extLst>
          </p:cNvPr>
          <p:cNvSpPr txBox="1"/>
          <p:nvPr/>
        </p:nvSpPr>
        <p:spPr>
          <a:xfrm>
            <a:off x="1097278" y="5064369"/>
            <a:ext cx="8876716" cy="923330"/>
          </a:xfrm>
          <a:prstGeom prst="rect">
            <a:avLst/>
          </a:prstGeom>
          <a:noFill/>
        </p:spPr>
        <p:txBody>
          <a:bodyPr wrap="square" rtlCol="0">
            <a:spAutoFit/>
          </a:bodyPr>
          <a:lstStyle/>
          <a:p>
            <a:r>
              <a:rPr lang="en-IN" dirty="0"/>
              <a:t>In case of EXT_SOURCE_2 score non-defaulter’s distribution, number of applicants with score between 0 and 0.3 are high compared to defaulters. This means that applicants with score &lt;0.3 has higher chance to default.</a:t>
            </a:r>
            <a:endParaRPr lang="en-US" dirty="0"/>
          </a:p>
        </p:txBody>
      </p:sp>
    </p:spTree>
    <p:extLst>
      <p:ext uri="{BB962C8B-B14F-4D97-AF65-F5344CB8AC3E}">
        <p14:creationId xmlns:p14="http://schemas.microsoft.com/office/powerpoint/2010/main" val="26803756"/>
      </p:ext>
    </p:extLst>
  </p:cSld>
  <p:clrMapOvr>
    <a:masterClrMapping/>
  </p:clrMapOvr>
</p:sld>
</file>

<file path=ppt/theme/theme1.xml><?xml version="1.0" encoding="utf-8"?>
<a:theme xmlns:a="http://schemas.openxmlformats.org/drawingml/2006/main" name="1_RetrospectVTI">
  <a:themeElements>
    <a:clrScheme name="Custom 34">
      <a:dk1>
        <a:sysClr val="windowText" lastClr="000000"/>
      </a:dk1>
      <a:lt1>
        <a:sysClr val="window" lastClr="FFFFFF"/>
      </a:lt1>
      <a:dk2>
        <a:srgbClr val="39302A"/>
      </a:dk2>
      <a:lt2>
        <a:srgbClr val="E5DEDB"/>
      </a:lt2>
      <a:accent1>
        <a:srgbClr val="EC7016"/>
      </a:accent1>
      <a:accent2>
        <a:srgbClr val="F8931D"/>
      </a:accent2>
      <a:accent3>
        <a:srgbClr val="CE8D3E"/>
      </a:accent3>
      <a:accent4>
        <a:srgbClr val="E64823"/>
      </a:accent4>
      <a:accent5>
        <a:srgbClr val="FFCA08"/>
      </a:accent5>
      <a:accent6>
        <a:srgbClr val="9C6A6A"/>
      </a:accent6>
      <a:hlink>
        <a:srgbClr val="2998E3"/>
      </a:hlink>
      <a:folHlink>
        <a:srgbClr val="7F723D"/>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ppt/theme/themeOverride1.xml><?xml version="1.0" encoding="utf-8"?>
<a:themeOverride xmlns:a="http://schemas.openxmlformats.org/drawingml/2006/main">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themeOverride>
</file>

<file path=ppt/theme/themeOverride2.xml><?xml version="1.0" encoding="utf-8"?>
<a:themeOverride xmlns:a="http://schemas.openxmlformats.org/drawingml/2006/main">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93932EF5-314F-409E-8020-FEE5FA0795B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AA3F7EDC-E5B4-4BBC-9D2A-CBE6D46C37AD}">
  <ds:schemaRefs>
    <ds:schemaRef ds:uri="http://schemas.microsoft.com/sharepoint/v3/contenttype/forms"/>
  </ds:schemaRefs>
</ds:datastoreItem>
</file>

<file path=customXml/itemProps3.xml><?xml version="1.0" encoding="utf-8"?>
<ds:datastoreItem xmlns:ds="http://schemas.openxmlformats.org/officeDocument/2006/customXml" ds:itemID="{A03EEFF0-FB57-4CB4-8BFC-DF397689E2ED}">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{B40E41B1-58BF-423A-98F2-754D63F4E934}tf22712842_win32</Template>
  <TotalTime>1169</TotalTime>
  <Words>1449</Words>
  <Application>Microsoft Macintosh PowerPoint</Application>
  <PresentationFormat>Widescreen</PresentationFormat>
  <Paragraphs>108</Paragraphs>
  <Slides>18</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18</vt:i4>
      </vt:variant>
    </vt:vector>
  </HeadingPairs>
  <TitlesOfParts>
    <vt:vector size="24" baseType="lpstr">
      <vt:lpstr>Arial</vt:lpstr>
      <vt:lpstr>Bookman Old Style</vt:lpstr>
      <vt:lpstr>Calibri</vt:lpstr>
      <vt:lpstr>Franklin Gothic Book</vt:lpstr>
      <vt:lpstr>Wingdings</vt:lpstr>
      <vt:lpstr>1_RetrospectVTI</vt:lpstr>
      <vt:lpstr>EDA Bank Credit Case Study</vt:lpstr>
      <vt:lpstr>Problem Statement</vt:lpstr>
      <vt:lpstr>Analysis Approach</vt:lpstr>
      <vt:lpstr>Steps carried out in EDA  for Credit Case Study</vt:lpstr>
      <vt:lpstr>Data Understanding</vt:lpstr>
      <vt:lpstr>Association of variable gender with TARGET</vt:lpstr>
      <vt:lpstr>PowerPoint Presentation</vt:lpstr>
      <vt:lpstr>PowerPoint Presentation</vt:lpstr>
      <vt:lpstr>PowerPoint Presentation</vt:lpstr>
      <vt:lpstr>Income distribution for Defaulters and Non-Defaulters</vt:lpstr>
      <vt:lpstr>PowerPoint Presentation</vt:lpstr>
      <vt:lpstr>PowerPoint Presentation</vt:lpstr>
      <vt:lpstr>Distribution of Loan Purpose hued to contract status</vt:lpstr>
      <vt:lpstr>PowerPoint Presentation</vt:lpstr>
      <vt:lpstr>PowerPoint Presentation</vt:lpstr>
      <vt:lpstr>PowerPoint Presentation</vt:lpstr>
      <vt:lpstr>Correlation between variables</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EDA Bank Credit Case Study</dc:title>
  <dc:creator>laxmi jain</dc:creator>
  <cp:lastModifiedBy>Neethu Maria Tom</cp:lastModifiedBy>
  <cp:revision>3</cp:revision>
  <dcterms:created xsi:type="dcterms:W3CDTF">2021-08-29T09:17:12Z</dcterms:created>
  <dcterms:modified xsi:type="dcterms:W3CDTF">2021-09-01T09:10:30Z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